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8" r:id="rId1"/>
  </p:sldMasterIdLst>
  <p:notesMasterIdLst>
    <p:notesMasterId r:id="rId24"/>
  </p:notesMasterIdLst>
  <p:handoutMasterIdLst>
    <p:handoutMasterId r:id="rId25"/>
  </p:handoutMasterIdLst>
  <p:sldIdLst>
    <p:sldId id="256" r:id="rId2"/>
    <p:sldId id="537" r:id="rId3"/>
    <p:sldId id="491" r:id="rId4"/>
    <p:sldId id="492" r:id="rId5"/>
    <p:sldId id="364" r:id="rId6"/>
    <p:sldId id="365" r:id="rId7"/>
    <p:sldId id="536" r:id="rId8"/>
    <p:sldId id="538" r:id="rId9"/>
    <p:sldId id="373" r:id="rId10"/>
    <p:sldId id="660" r:id="rId11"/>
    <p:sldId id="661" r:id="rId12"/>
    <p:sldId id="662" r:id="rId13"/>
    <p:sldId id="833" r:id="rId14"/>
    <p:sldId id="784" r:id="rId15"/>
    <p:sldId id="834" r:id="rId16"/>
    <p:sldId id="314" r:id="rId17"/>
    <p:sldId id="835" r:id="rId18"/>
    <p:sldId id="836" r:id="rId19"/>
    <p:sldId id="837" r:id="rId20"/>
    <p:sldId id="838" r:id="rId21"/>
    <p:sldId id="839" r:id="rId22"/>
    <p:sldId id="315" r:id="rId2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E08C"/>
    <a:srgbClr val="FFFFFF"/>
    <a:srgbClr val="D9D9D9"/>
    <a:srgbClr val="3BCCFF"/>
    <a:srgbClr val="FFCC00"/>
    <a:srgbClr val="AE2A28"/>
    <a:srgbClr val="43BBE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5" autoAdjust="0"/>
    <p:restoredTop sz="95740" autoAdjust="0"/>
  </p:normalViewPr>
  <p:slideViewPr>
    <p:cSldViewPr>
      <p:cViewPr varScale="1">
        <p:scale>
          <a:sx n="108" d="100"/>
          <a:sy n="108" d="100"/>
        </p:scale>
        <p:origin x="474" y="96"/>
      </p:cViewPr>
      <p:guideLst>
        <p:guide orient="horz" pos="2160"/>
        <p:guide pos="3840"/>
      </p:guideLst>
    </p:cSldViewPr>
  </p:slideViewPr>
  <p:outlineViewPr>
    <p:cViewPr>
      <p:scale>
        <a:sx n="33" d="100"/>
        <a:sy n="33" d="100"/>
      </p:scale>
      <p:origin x="0" y="-36348"/>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5" d="100"/>
          <a:sy n="85" d="100"/>
        </p:scale>
        <p:origin x="31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2991A36-28C1-4FE5-B5BF-A3B63404DA45}" type="datetimeFigureOut">
              <a:rPr lang="zh-CN" altLang="en-US"/>
              <a:pPr>
                <a:defRPr/>
              </a:pPr>
              <a:t>2022/11/21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C2E7CEA-A7EF-4CB7-8E9E-CBE79CE62D4B}" type="slidenum">
              <a:rPr lang="zh-CN" altLang="en-US"/>
              <a:pPr>
                <a:defRPr/>
              </a:pPr>
              <a:t>‹#›</a:t>
            </a:fld>
            <a:endParaRPr lang="zh-CN" altLang="en-US"/>
          </a:p>
        </p:txBody>
      </p:sp>
    </p:spTree>
    <p:extLst>
      <p:ext uri="{BB962C8B-B14F-4D97-AF65-F5344CB8AC3E}">
        <p14:creationId xmlns:p14="http://schemas.microsoft.com/office/powerpoint/2010/main" val="20555618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2048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92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48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DAF570FE-DD88-4D47-80B6-FE343A2AB9F1}" type="slidenum">
              <a:rPr lang="en-US" altLang="zh-CN"/>
              <a:pPr>
                <a:defRPr/>
              </a:pPr>
              <a:t>‹#›</a:t>
            </a:fld>
            <a:endParaRPr lang="en-US" altLang="zh-CN"/>
          </a:p>
        </p:txBody>
      </p:sp>
    </p:spTree>
    <p:extLst>
      <p:ext uri="{BB962C8B-B14F-4D97-AF65-F5344CB8AC3E}">
        <p14:creationId xmlns:p14="http://schemas.microsoft.com/office/powerpoint/2010/main" val="25999350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590F9CF-C5C1-4865-A440-C4FA91B35EA1}" type="slidenum">
              <a:rPr lang="zh-CN" altLang="en-US" smtClean="0"/>
              <a:pPr>
                <a:defRPr/>
              </a:pPr>
              <a:t>1</a:t>
            </a:fld>
            <a:endParaRPr lang="zh-CN" altLang="en-US"/>
          </a:p>
        </p:txBody>
      </p:sp>
    </p:spTree>
    <p:extLst>
      <p:ext uri="{BB962C8B-B14F-4D97-AF65-F5344CB8AC3E}">
        <p14:creationId xmlns:p14="http://schemas.microsoft.com/office/powerpoint/2010/main" val="297087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遥感软件技术经历了三个发展阶段：</a:t>
            </a:r>
            <a:endParaRPr lang="en-US" altLang="zh-CN" dirty="0"/>
          </a:p>
          <a:p>
            <a:r>
              <a:rPr lang="zh-CN" altLang="en-US" dirty="0"/>
              <a:t>第一阶段</a:t>
            </a:r>
            <a:r>
              <a:rPr lang="en-US" altLang="zh-CN" dirty="0"/>
              <a:t>-</a:t>
            </a:r>
            <a:r>
              <a:rPr lang="zh-CN" altLang="en-US" dirty="0"/>
              <a:t>遥感桌面系统：是最常见，也是应用最广泛的软件平台；</a:t>
            </a:r>
            <a:endParaRPr lang="en-US" altLang="zh-CN" dirty="0"/>
          </a:p>
          <a:p>
            <a:r>
              <a:rPr lang="zh-CN" altLang="en-US" dirty="0"/>
              <a:t>第二阶段</a:t>
            </a:r>
            <a:r>
              <a:rPr lang="en-US" altLang="zh-CN" dirty="0"/>
              <a:t>-</a:t>
            </a:r>
            <a:r>
              <a:rPr lang="zh-CN" altLang="en-US" dirty="0"/>
              <a:t>遥感</a:t>
            </a:r>
            <a:r>
              <a:rPr lang="en-US" altLang="zh-CN" dirty="0"/>
              <a:t>Web</a:t>
            </a:r>
            <a:r>
              <a:rPr lang="zh-CN" altLang="en-US" dirty="0"/>
              <a:t>系统：最新的遥感应用模式，借助互联网技术，快速将遥感数据、遥感模型传递给最终用户。</a:t>
            </a:r>
            <a:endParaRPr lang="en-US" altLang="zh-CN" dirty="0"/>
          </a:p>
          <a:p>
            <a:r>
              <a:rPr lang="zh-CN" altLang="en-US" dirty="0"/>
              <a:t>第二阶段</a:t>
            </a:r>
            <a:r>
              <a:rPr lang="en-US" altLang="zh-CN" dirty="0"/>
              <a:t>-</a:t>
            </a:r>
            <a:r>
              <a:rPr lang="zh-CN" altLang="en-US" dirty="0"/>
              <a:t>云遥感服务平台</a:t>
            </a:r>
          </a:p>
        </p:txBody>
      </p:sp>
      <p:sp>
        <p:nvSpPr>
          <p:cNvPr id="4" name="灯片编号占位符 3"/>
          <p:cNvSpPr>
            <a:spLocks noGrp="1"/>
          </p:cNvSpPr>
          <p:nvPr>
            <p:ph type="sldNum" sz="quarter" idx="10"/>
          </p:nvPr>
        </p:nvSpPr>
        <p:spPr/>
        <p:txBody>
          <a:bodyPr/>
          <a:lstStyle/>
          <a:p>
            <a:fld id="{B8F2BC9A-11C4-4603-916D-9937B557373B}" type="slidenum">
              <a:rPr lang="zh-CN" altLang="en-US" smtClean="0"/>
              <a:pPr/>
              <a:t>3</a:t>
            </a:fld>
            <a:endParaRPr lang="zh-CN" altLang="en-US"/>
          </a:p>
        </p:txBody>
      </p:sp>
    </p:spTree>
    <p:extLst>
      <p:ext uri="{BB962C8B-B14F-4D97-AF65-F5344CB8AC3E}">
        <p14:creationId xmlns:p14="http://schemas.microsoft.com/office/powerpoint/2010/main" val="36777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5</a:t>
            </a:fld>
            <a:endParaRPr lang="en-US" altLang="zh-CN"/>
          </a:p>
        </p:txBody>
      </p:sp>
    </p:spTree>
    <p:extLst>
      <p:ext uri="{BB962C8B-B14F-4D97-AF65-F5344CB8AC3E}">
        <p14:creationId xmlns:p14="http://schemas.microsoft.com/office/powerpoint/2010/main" val="487967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6</a:t>
            </a:fld>
            <a:endParaRPr lang="en-US" altLang="zh-CN"/>
          </a:p>
        </p:txBody>
      </p:sp>
    </p:spTree>
    <p:extLst>
      <p:ext uri="{BB962C8B-B14F-4D97-AF65-F5344CB8AC3E}">
        <p14:creationId xmlns:p14="http://schemas.microsoft.com/office/powerpoint/2010/main" val="322629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7</a:t>
            </a:fld>
            <a:endParaRPr lang="en-US" altLang="zh-CN"/>
          </a:p>
        </p:txBody>
      </p:sp>
    </p:spTree>
    <p:extLst>
      <p:ext uri="{BB962C8B-B14F-4D97-AF65-F5344CB8AC3E}">
        <p14:creationId xmlns:p14="http://schemas.microsoft.com/office/powerpoint/2010/main" val="1380102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http://ese.enviidl.com:8090/view</a:t>
            </a:r>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11</a:t>
            </a:fld>
            <a:endParaRPr lang="en-US" altLang="zh-CN"/>
          </a:p>
        </p:txBody>
      </p:sp>
    </p:spTree>
    <p:extLst>
      <p:ext uri="{BB962C8B-B14F-4D97-AF65-F5344CB8AC3E}">
        <p14:creationId xmlns:p14="http://schemas.microsoft.com/office/powerpoint/2010/main" val="44964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12</a:t>
            </a:fld>
            <a:endParaRPr lang="en-US" altLang="zh-CN"/>
          </a:p>
        </p:txBody>
      </p:sp>
    </p:spTree>
    <p:extLst>
      <p:ext uri="{BB962C8B-B14F-4D97-AF65-F5344CB8AC3E}">
        <p14:creationId xmlns:p14="http://schemas.microsoft.com/office/powerpoint/2010/main" val="33377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F570FE-DD88-4D47-80B6-FE343A2AB9F1}" type="slidenum">
              <a:rPr lang="en-US" altLang="zh-CN" smtClean="0"/>
              <a:pPr>
                <a:defRPr/>
              </a:pPr>
              <a:t>14</a:t>
            </a:fld>
            <a:endParaRPr lang="en-US" altLang="zh-CN"/>
          </a:p>
        </p:txBody>
      </p:sp>
    </p:spTree>
    <p:extLst>
      <p:ext uri="{BB962C8B-B14F-4D97-AF65-F5344CB8AC3E}">
        <p14:creationId xmlns:p14="http://schemas.microsoft.com/office/powerpoint/2010/main" val="2798178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页">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62023" t="17091"/>
          <a:stretch/>
        </p:blipFill>
        <p:spPr>
          <a:xfrm>
            <a:off x="2999656" y="-4760"/>
            <a:ext cx="9192344" cy="3098760"/>
          </a:xfrm>
          <a:prstGeom prst="rect">
            <a:avLst/>
          </a:prstGeom>
        </p:spPr>
      </p:pic>
      <p:sp>
        <p:nvSpPr>
          <p:cNvPr id="11" name="标题 3"/>
          <p:cNvSpPr>
            <a:spLocks noGrp="1"/>
          </p:cNvSpPr>
          <p:nvPr>
            <p:ph type="ctrTitle"/>
          </p:nvPr>
        </p:nvSpPr>
        <p:spPr>
          <a:xfrm>
            <a:off x="1029751" y="3212977"/>
            <a:ext cx="10154815" cy="576063"/>
          </a:xfrm>
          <a:prstGeom prst="rect">
            <a:avLst/>
          </a:prstGeom>
        </p:spPr>
        <p:txBody>
          <a:bodyPr/>
          <a:lstStyle>
            <a:lvl1pPr algn="ctr">
              <a:defRPr sz="3200">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a:t>单击此处编辑母版标题样式</a:t>
            </a:r>
            <a:endParaRPr lang="zh-CN" altLang="en-US" dirty="0"/>
          </a:p>
        </p:txBody>
      </p:sp>
      <p:sp>
        <p:nvSpPr>
          <p:cNvPr id="12" name="副标题 4"/>
          <p:cNvSpPr>
            <a:spLocks noGrp="1"/>
          </p:cNvSpPr>
          <p:nvPr>
            <p:ph type="subTitle" idx="1"/>
          </p:nvPr>
        </p:nvSpPr>
        <p:spPr>
          <a:xfrm>
            <a:off x="1024682" y="4003017"/>
            <a:ext cx="10159884" cy="423873"/>
          </a:xfrm>
          <a:prstGeom prst="rect">
            <a:avLst/>
          </a:prstGeom>
        </p:spPr>
        <p:txBody>
          <a:bodyPr/>
          <a:lstStyle>
            <a:lvl1pPr algn="ctr">
              <a:buNone/>
              <a:defRPr sz="2400" b="0">
                <a:solidFill>
                  <a:srgbClr val="66FFFF"/>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a:t>单击以编辑母版副标题样式</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504771" y="260648"/>
            <a:ext cx="1597959" cy="720080"/>
          </a:xfrm>
          <a:prstGeom prst="rect">
            <a:avLst/>
          </a:prstGeom>
        </p:spPr>
      </p:pic>
      <p:pic>
        <p:nvPicPr>
          <p:cNvPr id="3" name="图片 2">
            <a:extLst>
              <a:ext uri="{FF2B5EF4-FFF2-40B4-BE49-F238E27FC236}">
                <a16:creationId xmlns:a16="http://schemas.microsoft.com/office/drawing/2014/main" id="{1E66CF5C-B16A-4390-8CE1-E534D3FD8DA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8870" y="5928090"/>
            <a:ext cx="1271619" cy="423873"/>
          </a:xfrm>
          <a:prstGeom prst="rect">
            <a:avLst/>
          </a:prstGeom>
        </p:spPr>
      </p:pic>
    </p:spTree>
    <p:extLst>
      <p:ext uri="{BB962C8B-B14F-4D97-AF65-F5344CB8AC3E}">
        <p14:creationId xmlns:p14="http://schemas.microsoft.com/office/powerpoint/2010/main" val="757472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b="24478"/>
          <a:stretch/>
        </p:blipFill>
        <p:spPr>
          <a:xfrm rot="10800000">
            <a:off x="1" y="-27387"/>
            <a:ext cx="12199621" cy="1008113"/>
          </a:xfrm>
          <a:prstGeom prst="rect">
            <a:avLst/>
          </a:prstGeom>
        </p:spPr>
      </p:pic>
      <p:sp>
        <p:nvSpPr>
          <p:cNvPr id="11" name="标题 3"/>
          <p:cNvSpPr>
            <a:spLocks noGrp="1"/>
          </p:cNvSpPr>
          <p:nvPr>
            <p:ph type="ctrTitle"/>
          </p:nvPr>
        </p:nvSpPr>
        <p:spPr>
          <a:xfrm>
            <a:off x="625972" y="260650"/>
            <a:ext cx="9406467" cy="533921"/>
          </a:xfrm>
          <a:prstGeom prst="rect">
            <a:avLst/>
          </a:prstGeom>
        </p:spPr>
        <p:txBody>
          <a:bodyPr/>
          <a:lstStyle>
            <a:lvl1pPr algn="l">
              <a:defRPr sz="3200">
                <a:solidFill>
                  <a:srgbClr val="66FFFF"/>
                </a:solidFill>
                <a:latin typeface="微软雅黑" pitchFamily="34" charset="-122"/>
                <a:ea typeface="微软雅黑" pitchFamily="34" charset="-122"/>
              </a:defRPr>
            </a:lvl1pPr>
          </a:lstStyle>
          <a:p>
            <a:r>
              <a:rPr lang="zh-CN" altLang="en-US"/>
              <a:t>单击此处编辑母版标题样式</a:t>
            </a:r>
            <a:endParaRPr lang="zh-CN" altLang="en-US" dirty="0"/>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440579" y="6145364"/>
            <a:ext cx="1183720" cy="533414"/>
          </a:xfrm>
          <a:prstGeom prst="rect">
            <a:avLst/>
          </a:prstGeom>
        </p:spPr>
      </p:pic>
      <p:sp>
        <p:nvSpPr>
          <p:cNvPr id="7" name="内容占位符 4"/>
          <p:cNvSpPr>
            <a:spLocks noGrp="1"/>
          </p:cNvSpPr>
          <p:nvPr>
            <p:ph sz="quarter" idx="10"/>
          </p:nvPr>
        </p:nvSpPr>
        <p:spPr>
          <a:xfrm>
            <a:off x="625971" y="1268765"/>
            <a:ext cx="11014645" cy="4855269"/>
          </a:xfrm>
          <a:prstGeom prst="rect">
            <a:avLst/>
          </a:prstGeom>
        </p:spPr>
        <p:txBody>
          <a:bodyPr/>
          <a:lstStyle>
            <a:lvl1pPr>
              <a:lnSpc>
                <a:spcPct val="120000"/>
              </a:lnSpc>
              <a:defRPr sz="2400">
                <a:solidFill>
                  <a:schemeClr val="bg1"/>
                </a:solidFill>
                <a:latin typeface="+mj-ea"/>
                <a:ea typeface="+mj-ea"/>
              </a:defRPr>
            </a:lvl1pPr>
            <a:lvl2pPr>
              <a:lnSpc>
                <a:spcPct val="120000"/>
              </a:lnSpc>
              <a:defRPr sz="2000">
                <a:solidFill>
                  <a:schemeClr val="bg1"/>
                </a:solidFill>
                <a:latin typeface="+mj-ea"/>
                <a:ea typeface="+mj-ea"/>
              </a:defRPr>
            </a:lvl2pPr>
            <a:lvl3pPr>
              <a:lnSpc>
                <a:spcPct val="120000"/>
              </a:lnSpc>
              <a:defRPr sz="2000">
                <a:solidFill>
                  <a:schemeClr val="bg1"/>
                </a:solidFill>
                <a:latin typeface="+mj-ea"/>
                <a:ea typeface="+mj-ea"/>
              </a:defRPr>
            </a:lvl3pPr>
            <a:lvl4pPr>
              <a:lnSpc>
                <a:spcPct val="120000"/>
              </a:lnSpc>
              <a:defRPr sz="2000">
                <a:solidFill>
                  <a:schemeClr val="bg1"/>
                </a:solidFill>
                <a:latin typeface="+mj-ea"/>
                <a:ea typeface="+mj-ea"/>
              </a:defRPr>
            </a:lvl4pPr>
            <a:lvl5pPr>
              <a:lnSpc>
                <a:spcPct val="120000"/>
              </a:lnSpc>
              <a:defRPr sz="2000">
                <a:solidFill>
                  <a:schemeClr val="bg1"/>
                </a:solidFill>
                <a:latin typeface="+mj-ea"/>
                <a:ea typeface="+mj-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3" name="图片 2">
            <a:extLst>
              <a:ext uri="{FF2B5EF4-FFF2-40B4-BE49-F238E27FC236}">
                <a16:creationId xmlns:a16="http://schemas.microsoft.com/office/drawing/2014/main" id="{5F581836-E66A-4945-9BC7-B448D796F17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76520" y="6244053"/>
            <a:ext cx="1008112" cy="336037"/>
          </a:xfrm>
          <a:prstGeom prst="rect">
            <a:avLst/>
          </a:prstGeom>
        </p:spPr>
      </p:pic>
    </p:spTree>
    <p:extLst>
      <p:ext uri="{BB962C8B-B14F-4D97-AF65-F5344CB8AC3E}">
        <p14:creationId xmlns:p14="http://schemas.microsoft.com/office/powerpoint/2010/main" val="1268458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形象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2023" t="-1591"/>
          <a:stretch/>
        </p:blipFill>
        <p:spPr>
          <a:xfrm rot="10800000">
            <a:off x="3786" y="2924944"/>
            <a:ext cx="10056440" cy="3995318"/>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826820" y="1916832"/>
            <a:ext cx="2826391" cy="1273642"/>
          </a:xfrm>
          <a:prstGeom prst="rect">
            <a:avLst/>
          </a:prstGeom>
        </p:spPr>
      </p:pic>
    </p:spTree>
    <p:extLst>
      <p:ext uri="{BB962C8B-B14F-4D97-AF65-F5344CB8AC3E}">
        <p14:creationId xmlns:p14="http://schemas.microsoft.com/office/powerpoint/2010/main" val="3853406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9160511"/>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4" r:id="rId3"/>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183"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367"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551"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734"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888" indent="-342888"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23" indent="-285739"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59" indent="-228592"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42" indent="-228592"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326" indent="-228592"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0"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1"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7"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8" algn="l" defTabSz="91436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8.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hyperlink" Target="https://envi.geoscene.cn/ese" TargetMode="Externa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localhost:9191/help/tutorials/clustering"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localhost:919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emf"/><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29751" y="3212977"/>
            <a:ext cx="10154815" cy="792087"/>
          </a:xfrm>
        </p:spPr>
        <p:txBody>
          <a:bodyPr>
            <a:normAutofit/>
          </a:bodyPr>
          <a:lstStyle/>
          <a:p>
            <a:r>
              <a:rPr lang="en-US" altLang="zh-CN" dirty="0"/>
              <a:t>ENVI Service Engine </a:t>
            </a:r>
            <a:r>
              <a:rPr lang="zh-CN" altLang="en-US" dirty="0"/>
              <a:t>企业级遥感平台</a:t>
            </a:r>
          </a:p>
        </p:txBody>
      </p:sp>
      <p:sp>
        <p:nvSpPr>
          <p:cNvPr id="6" name="副标题 2">
            <a:extLst>
              <a:ext uri="{FF2B5EF4-FFF2-40B4-BE49-F238E27FC236}">
                <a16:creationId xmlns:a16="http://schemas.microsoft.com/office/drawing/2014/main" id="{6C659622-BE18-4114-BF9E-22DBAD0155AE}"/>
              </a:ext>
            </a:extLst>
          </p:cNvPr>
          <p:cNvSpPr>
            <a:spLocks noGrp="1"/>
          </p:cNvSpPr>
          <p:nvPr/>
        </p:nvSpPr>
        <p:spPr bwMode="auto">
          <a:xfrm>
            <a:off x="4007768" y="4941168"/>
            <a:ext cx="5220072" cy="14401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ctr" rtl="0" eaLnBrk="0" fontAlgn="base" hangingPunct="0">
              <a:spcBef>
                <a:spcPct val="20000"/>
              </a:spcBef>
              <a:spcAft>
                <a:spcPct val="0"/>
              </a:spcAft>
              <a:buFont typeface="Arial" charset="0"/>
              <a:buNone/>
              <a:defRPr sz="2200" b="0" kern="1200">
                <a:solidFill>
                  <a:schemeClr val="bg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charset="0"/>
              <a:buChar char="–"/>
              <a:defRPr sz="2000" kern="1200">
                <a:solidFill>
                  <a:schemeClr val="bg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charset="0"/>
              <a:buChar char="•"/>
              <a:defRPr sz="1800" kern="1200">
                <a:solidFill>
                  <a:schemeClr val="bg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defRPr/>
            </a:pPr>
            <a:r>
              <a:rPr lang="zh-CN" altLang="en-US" sz="1800" dirty="0"/>
              <a:t>技术支持邮箱：</a:t>
            </a:r>
            <a:r>
              <a:rPr lang="en-US" altLang="zh-CN" sz="1800" dirty="0"/>
              <a:t>envi-idl@geoscene.cn</a:t>
            </a:r>
          </a:p>
          <a:p>
            <a:pPr algn="l">
              <a:defRPr/>
            </a:pPr>
            <a:r>
              <a:rPr lang="zh-CN" altLang="en-US" sz="1800" dirty="0"/>
              <a:t>技术支持热线：</a:t>
            </a:r>
            <a:r>
              <a:rPr lang="en-US" altLang="zh-CN" sz="1800" dirty="0"/>
              <a:t>400-819-2881-4</a:t>
            </a:r>
          </a:p>
          <a:p>
            <a:pPr algn="l">
              <a:defRPr/>
            </a:pPr>
            <a:r>
              <a:rPr lang="zh-CN" altLang="en-US" sz="1800" dirty="0"/>
              <a:t>官方技术博客：</a:t>
            </a:r>
            <a:r>
              <a:rPr lang="en-US" altLang="zh-CN" sz="1800" dirty="0"/>
              <a:t>cnblogs.com/enviidl</a:t>
            </a:r>
          </a:p>
          <a:p>
            <a:pPr algn="l">
              <a:defRPr/>
            </a:pPr>
            <a:r>
              <a:rPr lang="zh-CN" altLang="en-US" sz="1800" dirty="0"/>
              <a:t>官方技术</a:t>
            </a:r>
            <a:r>
              <a:rPr lang="en-US" altLang="zh-CN" sz="1800" dirty="0"/>
              <a:t>QQ</a:t>
            </a:r>
            <a:r>
              <a:rPr lang="zh-CN" altLang="en-US" sz="1800" dirty="0"/>
              <a:t>群：</a:t>
            </a:r>
            <a:r>
              <a:rPr lang="en-US" altLang="zh-CN" sz="1800" dirty="0"/>
              <a:t> 343328467</a:t>
            </a:r>
            <a:endParaRPr lang="zh-CN" altLang="en-US" dirty="0"/>
          </a:p>
        </p:txBody>
      </p:sp>
    </p:spTree>
    <p:extLst>
      <p:ext uri="{BB962C8B-B14F-4D97-AF65-F5344CB8AC3E}">
        <p14:creationId xmlns:p14="http://schemas.microsoft.com/office/powerpoint/2010/main" val="116207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5972" y="260650"/>
            <a:ext cx="9406467" cy="533921"/>
          </a:xfrm>
        </p:spPr>
        <p:txBody>
          <a:bodyPr/>
          <a:lstStyle/>
          <a:p>
            <a:r>
              <a:rPr lang="zh-CN" altLang="en-US" dirty="0"/>
              <a:t>高分应用共性技术与影像处理系统</a:t>
            </a:r>
          </a:p>
        </p:txBody>
      </p:sp>
      <p:sp>
        <p:nvSpPr>
          <p:cNvPr id="6" name="矩形 5"/>
          <p:cNvSpPr/>
          <p:nvPr/>
        </p:nvSpPr>
        <p:spPr>
          <a:xfrm>
            <a:off x="650628" y="2277972"/>
            <a:ext cx="4826280" cy="2588657"/>
          </a:xfrm>
          <a:prstGeom prst="rect">
            <a:avLst/>
          </a:prstGeom>
          <a:ln>
            <a:solidFill>
              <a:schemeClr val="bg1"/>
            </a:solidFill>
          </a:ln>
        </p:spPr>
        <p:txBody>
          <a:bodyPr wrap="square">
            <a:spAutoFit/>
          </a:bodyPr>
          <a:lstStyle/>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r>
              <a:rPr lang="zh-CN" altLang="en-US" sz="2000" dirty="0">
                <a:solidFill>
                  <a:schemeClr val="bg1"/>
                </a:solidFill>
                <a:latin typeface="+mj-ea"/>
                <a:ea typeface="+mj-ea"/>
              </a:rPr>
              <a:t>面向农业遥感监测，优化高分应用共性技术。补充完善高分三号、高分四号、高分五号数据预处理技术与软件模块。生成农业相关的应用产品，如植被指数产品、后向散射产品、水稻种植区产品等。</a:t>
            </a:r>
          </a:p>
        </p:txBody>
      </p:sp>
      <p:sp>
        <p:nvSpPr>
          <p:cNvPr id="7" name="圆角矩形 6"/>
          <p:cNvSpPr/>
          <p:nvPr/>
        </p:nvSpPr>
        <p:spPr>
          <a:xfrm>
            <a:off x="2134159" y="2061948"/>
            <a:ext cx="1872208" cy="43204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建设目标</a:t>
            </a:r>
            <a:endParaRPr lang="zh-CN" altLang="en-US" sz="2400" dirty="0">
              <a:latin typeface="+mj-ea"/>
              <a:ea typeface="+mj-ea"/>
            </a:endParaRPr>
          </a:p>
        </p:txBody>
      </p:sp>
      <p:sp>
        <p:nvSpPr>
          <p:cNvPr id="8" name="矩形 7"/>
          <p:cNvSpPr/>
          <p:nvPr/>
        </p:nvSpPr>
        <p:spPr>
          <a:xfrm>
            <a:off x="5879976" y="2225283"/>
            <a:ext cx="5688632" cy="341632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dirty="0">
                <a:solidFill>
                  <a:srgbClr val="FF0000"/>
                </a:solidFill>
                <a:latin typeface="+mj-ea"/>
                <a:ea typeface="+mj-ea"/>
                <a:cs typeface="Times New Roman" panose="02020603050405020304" pitchFamily="18" charset="0"/>
              </a:rPr>
              <a:t>优化高分数据的预处理技术，构建数据流程化处理工具，提升数据处理效率和质量；生成农业相关的应用产品，如植被指数产品、后向散射产品、水稻种植区产品等。</a:t>
            </a:r>
          </a:p>
          <a:p>
            <a:pPr marL="285750" indent="-285750">
              <a:lnSpc>
                <a:spcPct val="150000"/>
              </a:lnSpc>
              <a:buFont typeface="Wingdings" panose="05000000000000000000" pitchFamily="2" charset="2"/>
              <a:buChar char="p"/>
            </a:pPr>
            <a:r>
              <a:rPr lang="zh-CN" altLang="en-US" dirty="0">
                <a:solidFill>
                  <a:schemeClr val="bg1"/>
                </a:solidFill>
                <a:latin typeface="+mj-ea"/>
                <a:ea typeface="+mj-ea"/>
                <a:cs typeface="Times New Roman" panose="02020603050405020304" pitchFamily="18" charset="0"/>
              </a:rPr>
              <a:t>基于移动采集终端技术，利用高分影像构建高分农业遥感监测样本点移动采集工具，增加在作物信息提取和长势信息评估工作中样本获取的广泛性和连续性，提高作物一张图质量控制效率和精度。</a:t>
            </a:r>
          </a:p>
        </p:txBody>
      </p:sp>
      <p:sp>
        <p:nvSpPr>
          <p:cNvPr id="9" name="矩形 8"/>
          <p:cNvSpPr/>
          <p:nvPr/>
        </p:nvSpPr>
        <p:spPr>
          <a:xfrm>
            <a:off x="5807968" y="1736588"/>
            <a:ext cx="5760640" cy="4212692"/>
          </a:xfrm>
          <a:prstGeom prst="rect">
            <a:avLst/>
          </a:prstGeom>
          <a:ln>
            <a:solidFill>
              <a:schemeClr val="bg1"/>
            </a:solidFill>
          </a:ln>
        </p:spPr>
        <p:txBody>
          <a:bodyPr wrap="square">
            <a:spAutoFit/>
          </a:bodyPr>
          <a:lstStyle/>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a:p>
            <a:pPr>
              <a:lnSpc>
                <a:spcPct val="150000"/>
              </a:lnSpc>
            </a:pPr>
            <a:endParaRPr lang="en-US" altLang="zh-CN" sz="1050" dirty="0">
              <a:solidFill>
                <a:schemeClr val="bg1"/>
              </a:solidFill>
              <a:latin typeface="+mj-ea"/>
              <a:ea typeface="+mj-ea"/>
              <a:cs typeface="Times New Roman" panose="02020603050405020304" pitchFamily="18" charset="0"/>
            </a:endParaRPr>
          </a:p>
        </p:txBody>
      </p:sp>
      <p:sp>
        <p:nvSpPr>
          <p:cNvPr id="10" name="圆角矩形 9"/>
          <p:cNvSpPr/>
          <p:nvPr/>
        </p:nvSpPr>
        <p:spPr>
          <a:xfrm>
            <a:off x="7896200" y="1520564"/>
            <a:ext cx="1872208" cy="43204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j-ea"/>
                <a:ea typeface="+mj-ea"/>
              </a:rPr>
              <a:t>建设内容</a:t>
            </a:r>
            <a:endParaRPr lang="zh-CN" altLang="en-US" sz="2400" dirty="0">
              <a:latin typeface="+mj-ea"/>
              <a:ea typeface="+mj-ea"/>
            </a:endParaRPr>
          </a:p>
        </p:txBody>
      </p:sp>
      <p:sp>
        <p:nvSpPr>
          <p:cNvPr id="11" name="矩形 10"/>
          <p:cNvSpPr/>
          <p:nvPr/>
        </p:nvSpPr>
        <p:spPr>
          <a:xfrm>
            <a:off x="6357180" y="965150"/>
            <a:ext cx="5567550" cy="360227"/>
          </a:xfrm>
          <a:prstGeom prst="rect">
            <a:avLst/>
          </a:prstGeom>
        </p:spPr>
        <p:txBody>
          <a:bodyPr wrap="none">
            <a:spAutoFit/>
          </a:bodyPr>
          <a:lstStyle/>
          <a:p>
            <a:r>
              <a:rPr lang="en-US" altLang="zh-CN" sz="1741" dirty="0">
                <a:solidFill>
                  <a:schemeClr val="bg2"/>
                </a:solidFill>
                <a:latin typeface="+mj-ea"/>
                <a:ea typeface="+mj-ea"/>
              </a:rPr>
              <a:t>——</a:t>
            </a:r>
            <a:r>
              <a:rPr lang="zh-CN" altLang="en-US" sz="1741" dirty="0">
                <a:solidFill>
                  <a:schemeClr val="bg2"/>
                </a:solidFill>
                <a:latin typeface="+mj-ea"/>
                <a:ea typeface="+mj-ea"/>
              </a:rPr>
              <a:t>合作单位：</a:t>
            </a:r>
            <a:r>
              <a:rPr lang="zh-CN" altLang="zh-CN" sz="1741" dirty="0">
                <a:solidFill>
                  <a:schemeClr val="bg2"/>
                </a:solidFill>
                <a:latin typeface="+mj-ea"/>
                <a:ea typeface="+mj-ea"/>
              </a:rPr>
              <a:t>中国农科院农业资源与农业区划研究所</a:t>
            </a:r>
            <a:endParaRPr lang="zh-CN" altLang="en-US" sz="1741" dirty="0">
              <a:latin typeface="+mj-ea"/>
              <a:ea typeface="+mj-ea"/>
            </a:endParaRPr>
          </a:p>
        </p:txBody>
      </p:sp>
    </p:spTree>
    <p:extLst>
      <p:ext uri="{BB962C8B-B14F-4D97-AF65-F5344CB8AC3E}">
        <p14:creationId xmlns:p14="http://schemas.microsoft.com/office/powerpoint/2010/main" val="230931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Autofit/>
          </a:bodyPr>
          <a:lstStyle/>
          <a:p>
            <a:r>
              <a:rPr lang="zh-CN" altLang="en-US" dirty="0"/>
              <a:t>高分应用共性技术与影像处理系统展示</a:t>
            </a:r>
            <a:endParaRPr lang="zh-CN" altLang="en-US" sz="2400" dirty="0"/>
          </a:p>
        </p:txBody>
      </p:sp>
      <p:pic>
        <p:nvPicPr>
          <p:cNvPr id="3" name="高分应用共性技术与影像处理系统GF-4_smartool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5400" y="1124744"/>
            <a:ext cx="9968208" cy="5606941"/>
          </a:xfrm>
          <a:prstGeom prst="roundRect">
            <a:avLst>
              <a:gd name="adj" fmla="val 2259"/>
            </a:avLst>
          </a:prstGeom>
        </p:spPr>
      </p:pic>
    </p:spTree>
    <p:extLst>
      <p:ext uri="{BB962C8B-B14F-4D97-AF65-F5344CB8AC3E}">
        <p14:creationId xmlns:p14="http://schemas.microsoft.com/office/powerpoint/2010/main" val="346271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高分应用共性技术与影像处理系统性能测试</a:t>
            </a:r>
          </a:p>
        </p:txBody>
      </p:sp>
      <p:sp>
        <p:nvSpPr>
          <p:cNvPr id="3" name="内容占位符 2"/>
          <p:cNvSpPr>
            <a:spLocks noGrp="1"/>
          </p:cNvSpPr>
          <p:nvPr>
            <p:ph sz="quarter" idx="10"/>
          </p:nvPr>
        </p:nvSpPr>
        <p:spPr/>
        <p:txBody>
          <a:bodyPr>
            <a:normAutofit/>
          </a:bodyPr>
          <a:lstStyle/>
          <a:p>
            <a:r>
              <a:rPr lang="zh-CN" altLang="en-US" sz="1741" dirty="0"/>
              <a:t>基于</a:t>
            </a:r>
            <a:r>
              <a:rPr lang="en-US" altLang="zh-CN" sz="1741" dirty="0"/>
              <a:t>15</a:t>
            </a:r>
            <a:r>
              <a:rPr lang="zh-CN" altLang="en-US" sz="1741" dirty="0"/>
              <a:t>米</a:t>
            </a:r>
            <a:r>
              <a:rPr lang="en-US" altLang="zh-CN" sz="1741" dirty="0"/>
              <a:t>Landsat8pan</a:t>
            </a:r>
            <a:r>
              <a:rPr lang="zh-CN" altLang="en-US" sz="1741" dirty="0"/>
              <a:t>为参考，高分二号数据处理。</a:t>
            </a:r>
          </a:p>
        </p:txBody>
      </p:sp>
      <p:sp>
        <p:nvSpPr>
          <p:cNvPr id="5" name="矩形 4"/>
          <p:cNvSpPr/>
          <p:nvPr/>
        </p:nvSpPr>
        <p:spPr>
          <a:xfrm>
            <a:off x="1584506" y="2384282"/>
            <a:ext cx="1149190" cy="36565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51" dirty="0">
                <a:latin typeface="微软雅黑" panose="020B0503020204020204" pitchFamily="34" charset="-122"/>
                <a:ea typeface="微软雅黑" panose="020B0503020204020204" pitchFamily="34" charset="-122"/>
              </a:rPr>
              <a:t>解压缩</a:t>
            </a:r>
          </a:p>
        </p:txBody>
      </p:sp>
      <p:sp>
        <p:nvSpPr>
          <p:cNvPr id="6" name="矩形 5"/>
          <p:cNvSpPr/>
          <p:nvPr/>
        </p:nvSpPr>
        <p:spPr>
          <a:xfrm>
            <a:off x="1584506" y="3102526"/>
            <a:ext cx="1149190" cy="54847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51" dirty="0">
                <a:latin typeface="微软雅黑" panose="020B0503020204020204" pitchFamily="34" charset="-122"/>
                <a:ea typeface="微软雅黑" panose="020B0503020204020204" pitchFamily="34" charset="-122"/>
              </a:rPr>
              <a:t>多光谱几何精校正</a:t>
            </a:r>
          </a:p>
        </p:txBody>
      </p:sp>
      <p:sp>
        <p:nvSpPr>
          <p:cNvPr id="7" name="矩形 6"/>
          <p:cNvSpPr/>
          <p:nvPr/>
        </p:nvSpPr>
        <p:spPr>
          <a:xfrm>
            <a:off x="1584506" y="4016654"/>
            <a:ext cx="1149190" cy="54847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451" dirty="0">
                <a:latin typeface="微软雅黑" panose="020B0503020204020204" pitchFamily="34" charset="-122"/>
                <a:ea typeface="微软雅黑" panose="020B0503020204020204" pitchFamily="34" charset="-122"/>
              </a:rPr>
              <a:t>全色与多光谱配准</a:t>
            </a:r>
          </a:p>
        </p:txBody>
      </p:sp>
      <p:sp>
        <p:nvSpPr>
          <p:cNvPr id="8" name="矩形 7"/>
          <p:cNvSpPr/>
          <p:nvPr/>
        </p:nvSpPr>
        <p:spPr>
          <a:xfrm>
            <a:off x="1561842" y="5022195"/>
            <a:ext cx="1149190" cy="5484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51" dirty="0">
                <a:latin typeface="微软雅黑" panose="020B0503020204020204" pitchFamily="34" charset="-122"/>
                <a:ea typeface="微软雅黑" panose="020B0503020204020204" pitchFamily="34" charset="-122"/>
              </a:rPr>
              <a:t>图像融合</a:t>
            </a:r>
          </a:p>
        </p:txBody>
      </p:sp>
      <p:cxnSp>
        <p:nvCxnSpPr>
          <p:cNvPr id="10" name="直接箭头连接符 9"/>
          <p:cNvCxnSpPr>
            <a:stCxn id="5" idx="2"/>
            <a:endCxn id="6" idx="0"/>
          </p:cNvCxnSpPr>
          <p:nvPr/>
        </p:nvCxnSpPr>
        <p:spPr>
          <a:xfrm>
            <a:off x="2159101" y="2749933"/>
            <a:ext cx="0" cy="35259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1" name="直接箭头连接符 10"/>
          <p:cNvCxnSpPr/>
          <p:nvPr/>
        </p:nvCxnSpPr>
        <p:spPr>
          <a:xfrm>
            <a:off x="2184121" y="3664062"/>
            <a:ext cx="0" cy="35259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直接箭头连接符 12"/>
          <p:cNvCxnSpPr/>
          <p:nvPr/>
        </p:nvCxnSpPr>
        <p:spPr>
          <a:xfrm>
            <a:off x="2184121" y="4565131"/>
            <a:ext cx="0" cy="48971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矩形 13"/>
          <p:cNvSpPr/>
          <p:nvPr/>
        </p:nvSpPr>
        <p:spPr>
          <a:xfrm>
            <a:off x="193344" y="1992513"/>
            <a:ext cx="5818332" cy="276850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76029" y="2257482"/>
            <a:ext cx="3161443" cy="1431802"/>
          </a:xfrm>
          <a:prstGeom prst="rect">
            <a:avLst/>
          </a:prstGeom>
        </p:spPr>
        <p:txBody>
          <a:bodyPr wrap="none">
            <a:spAutoFit/>
          </a:bodyPr>
          <a:lstStyle/>
          <a:p>
            <a:r>
              <a:rPr lang="zh-CN" altLang="en-US" sz="1741" dirty="0">
                <a:solidFill>
                  <a:schemeClr val="bg1"/>
                </a:solidFill>
                <a:latin typeface="微软雅黑" panose="020B0503020204020204" pitchFamily="34" charset="-122"/>
                <a:ea typeface="微软雅黑" panose="020B0503020204020204" pitchFamily="34" charset="-122"/>
              </a:rPr>
              <a:t>数据量：</a:t>
            </a:r>
            <a:r>
              <a:rPr lang="en-US" altLang="zh-CN" sz="1741" dirty="0">
                <a:solidFill>
                  <a:schemeClr val="bg1"/>
                </a:solidFill>
                <a:latin typeface="微软雅黑" panose="020B0503020204020204" pitchFamily="34" charset="-122"/>
                <a:ea typeface="微软雅黑" panose="020B0503020204020204" pitchFamily="34" charset="-122"/>
              </a:rPr>
              <a:t>1094</a:t>
            </a:r>
            <a:r>
              <a:rPr lang="zh-CN" altLang="en-US" sz="1741" dirty="0">
                <a:solidFill>
                  <a:schemeClr val="bg1"/>
                </a:solidFill>
                <a:latin typeface="微软雅黑" panose="020B0503020204020204" pitchFamily="34" charset="-122"/>
                <a:ea typeface="微软雅黑" panose="020B0503020204020204" pitchFamily="34" charset="-122"/>
              </a:rPr>
              <a:t>标准景高分二号</a:t>
            </a:r>
            <a:endParaRPr lang="en-US" altLang="zh-CN" sz="1741" dirty="0">
              <a:solidFill>
                <a:schemeClr val="bg1"/>
              </a:solidFill>
              <a:latin typeface="微软雅黑" panose="020B0503020204020204" pitchFamily="34" charset="-122"/>
              <a:ea typeface="微软雅黑" panose="020B0503020204020204" pitchFamily="34" charset="-122"/>
            </a:endParaRPr>
          </a:p>
          <a:p>
            <a:r>
              <a:rPr lang="zh-CN" altLang="en-US" sz="1741" dirty="0">
                <a:solidFill>
                  <a:schemeClr val="bg1"/>
                </a:solidFill>
                <a:latin typeface="微软雅黑" panose="020B0503020204020204" pitchFamily="34" charset="-122"/>
                <a:ea typeface="微软雅黑" panose="020B0503020204020204" pitchFamily="34" charset="-122"/>
              </a:rPr>
              <a:t>成功数：</a:t>
            </a:r>
            <a:r>
              <a:rPr lang="en-US" altLang="zh-CN" sz="1741" dirty="0">
                <a:solidFill>
                  <a:schemeClr val="bg1"/>
                </a:solidFill>
                <a:latin typeface="微软雅黑" panose="020B0503020204020204" pitchFamily="34" charset="-122"/>
                <a:ea typeface="微软雅黑" panose="020B0503020204020204" pitchFamily="34" charset="-122"/>
              </a:rPr>
              <a:t>1029</a:t>
            </a:r>
            <a:r>
              <a:rPr lang="zh-CN" altLang="en-US" sz="1741" dirty="0">
                <a:solidFill>
                  <a:schemeClr val="bg1"/>
                </a:solidFill>
                <a:latin typeface="微软雅黑" panose="020B0503020204020204" pitchFamily="34" charset="-122"/>
                <a:ea typeface="微软雅黑" panose="020B0503020204020204" pitchFamily="34" charset="-122"/>
              </a:rPr>
              <a:t>景</a:t>
            </a:r>
            <a:endParaRPr lang="en-US" altLang="zh-CN" sz="1741" dirty="0">
              <a:solidFill>
                <a:schemeClr val="bg1"/>
              </a:solidFill>
              <a:latin typeface="微软雅黑" panose="020B0503020204020204" pitchFamily="34" charset="-122"/>
              <a:ea typeface="微软雅黑" panose="020B0503020204020204" pitchFamily="34" charset="-122"/>
            </a:endParaRPr>
          </a:p>
          <a:p>
            <a:r>
              <a:rPr lang="zh-CN" altLang="en-US" sz="1741" dirty="0">
                <a:solidFill>
                  <a:schemeClr val="bg1"/>
                </a:solidFill>
                <a:latin typeface="微软雅黑" panose="020B0503020204020204" pitchFamily="34" charset="-122"/>
                <a:ea typeface="微软雅黑" panose="020B0503020204020204" pitchFamily="34" charset="-122"/>
              </a:rPr>
              <a:t>失败数：</a:t>
            </a:r>
            <a:r>
              <a:rPr lang="en-US" altLang="zh-CN" sz="1741" dirty="0">
                <a:solidFill>
                  <a:schemeClr val="bg1"/>
                </a:solidFill>
                <a:latin typeface="微软雅黑" panose="020B0503020204020204" pitchFamily="34" charset="-122"/>
                <a:ea typeface="微软雅黑" panose="020B0503020204020204" pitchFamily="34" charset="-122"/>
              </a:rPr>
              <a:t>65</a:t>
            </a:r>
            <a:r>
              <a:rPr lang="zh-CN" altLang="en-US" sz="1741" dirty="0">
                <a:solidFill>
                  <a:schemeClr val="bg1"/>
                </a:solidFill>
                <a:latin typeface="微软雅黑" panose="020B0503020204020204" pitchFamily="34" charset="-122"/>
                <a:ea typeface="微软雅黑" panose="020B0503020204020204" pitchFamily="34" charset="-122"/>
              </a:rPr>
              <a:t>景</a:t>
            </a:r>
            <a:endParaRPr lang="en-US" altLang="zh-CN" sz="1741" dirty="0">
              <a:solidFill>
                <a:schemeClr val="bg1"/>
              </a:solidFill>
              <a:latin typeface="微软雅黑" panose="020B0503020204020204" pitchFamily="34" charset="-122"/>
              <a:ea typeface="微软雅黑" panose="020B0503020204020204" pitchFamily="34" charset="-122"/>
            </a:endParaRPr>
          </a:p>
          <a:p>
            <a:r>
              <a:rPr lang="zh-CN" altLang="en-US" sz="1741" dirty="0">
                <a:solidFill>
                  <a:schemeClr val="bg1"/>
                </a:solidFill>
                <a:latin typeface="微软雅黑" panose="020B0503020204020204" pitchFamily="34" charset="-122"/>
                <a:ea typeface="微软雅黑" panose="020B0503020204020204" pitchFamily="34" charset="-122"/>
              </a:rPr>
              <a:t>总时间：</a:t>
            </a:r>
            <a:r>
              <a:rPr lang="en-US" altLang="zh-CN" sz="1741" dirty="0">
                <a:solidFill>
                  <a:schemeClr val="bg1"/>
                </a:solidFill>
                <a:latin typeface="微软雅黑" panose="020B0503020204020204" pitchFamily="34" charset="-122"/>
                <a:ea typeface="微软雅黑" panose="020B0503020204020204" pitchFamily="34" charset="-122"/>
              </a:rPr>
              <a:t>30.6</a:t>
            </a:r>
            <a:r>
              <a:rPr lang="zh-CN" altLang="en-US" sz="1741" dirty="0">
                <a:solidFill>
                  <a:schemeClr val="bg1"/>
                </a:solidFill>
                <a:latin typeface="微软雅黑" panose="020B0503020204020204" pitchFamily="34" charset="-122"/>
                <a:ea typeface="微软雅黑" panose="020B0503020204020204" pitchFamily="34" charset="-122"/>
              </a:rPr>
              <a:t>小时</a:t>
            </a:r>
            <a:endParaRPr lang="en-US" altLang="zh-CN" sz="1741" dirty="0">
              <a:solidFill>
                <a:schemeClr val="bg1"/>
              </a:solidFill>
              <a:latin typeface="微软雅黑" panose="020B0503020204020204" pitchFamily="34" charset="-122"/>
              <a:ea typeface="微软雅黑" panose="020B0503020204020204" pitchFamily="34" charset="-122"/>
            </a:endParaRPr>
          </a:p>
          <a:p>
            <a:r>
              <a:rPr lang="zh-CN" altLang="en-US" sz="1741" dirty="0">
                <a:solidFill>
                  <a:schemeClr val="bg1"/>
                </a:solidFill>
                <a:latin typeface="微软雅黑" panose="020B0503020204020204" pitchFamily="34" charset="-122"/>
                <a:ea typeface="微软雅黑" panose="020B0503020204020204" pitchFamily="34" charset="-122"/>
              </a:rPr>
              <a:t>平均时间：</a:t>
            </a:r>
            <a:r>
              <a:rPr lang="en-US" altLang="zh-CN" sz="1741" dirty="0">
                <a:solidFill>
                  <a:schemeClr val="bg1"/>
                </a:solidFill>
                <a:latin typeface="微软雅黑" panose="020B0503020204020204" pitchFamily="34" charset="-122"/>
                <a:ea typeface="微软雅黑" panose="020B0503020204020204" pitchFamily="34" charset="-122"/>
              </a:rPr>
              <a:t>1.67</a:t>
            </a:r>
            <a:r>
              <a:rPr lang="zh-CN" altLang="en-US" sz="1741" dirty="0">
                <a:solidFill>
                  <a:schemeClr val="bg1"/>
                </a:solidFill>
                <a:latin typeface="微软雅黑" panose="020B0503020204020204" pitchFamily="34" charset="-122"/>
                <a:ea typeface="微软雅黑" panose="020B0503020204020204" pitchFamily="34" charset="-122"/>
              </a:rPr>
              <a:t>分</a:t>
            </a:r>
            <a:r>
              <a:rPr lang="en-US" altLang="zh-CN" sz="1741" dirty="0">
                <a:solidFill>
                  <a:schemeClr val="bg1"/>
                </a:solidFill>
                <a:latin typeface="微软雅黑" panose="020B0503020204020204" pitchFamily="34" charset="-122"/>
                <a:ea typeface="微软雅黑" panose="020B0503020204020204" pitchFamily="34" charset="-122"/>
              </a:rPr>
              <a:t>/</a:t>
            </a:r>
            <a:r>
              <a:rPr lang="zh-CN" altLang="en-US" sz="1741" dirty="0">
                <a:solidFill>
                  <a:schemeClr val="bg1"/>
                </a:solidFill>
                <a:latin typeface="微软雅黑" panose="020B0503020204020204" pitchFamily="34" charset="-122"/>
                <a:ea typeface="微软雅黑" panose="020B0503020204020204" pitchFamily="34" charset="-122"/>
              </a:rPr>
              <a:t>景</a:t>
            </a:r>
          </a:p>
        </p:txBody>
      </p:sp>
      <p:sp>
        <p:nvSpPr>
          <p:cNvPr id="16" name="矩形 15"/>
          <p:cNvSpPr/>
          <p:nvPr/>
        </p:nvSpPr>
        <p:spPr>
          <a:xfrm>
            <a:off x="2876029" y="3908542"/>
            <a:ext cx="2875955" cy="538865"/>
          </a:xfrm>
          <a:prstGeom prst="rect">
            <a:avLst/>
          </a:prstGeom>
        </p:spPr>
        <p:txBody>
          <a:bodyPr wrap="square">
            <a:spAutoFit/>
          </a:bodyPr>
          <a:lstStyle/>
          <a:p>
            <a:r>
              <a:rPr lang="zh-CN" altLang="en-US" sz="1451" i="1" dirty="0">
                <a:solidFill>
                  <a:srgbClr val="FF0000"/>
                </a:solidFill>
                <a:latin typeface="微软雅黑" panose="020B0503020204020204" pitchFamily="34" charset="-122"/>
                <a:ea typeface="微软雅黑" panose="020B0503020204020204" pitchFamily="34" charset="-122"/>
              </a:rPr>
              <a:t>失败原因：压缩包拷贝不完整、影像含云太多找不到控制点</a:t>
            </a:r>
            <a:r>
              <a:rPr lang="en-US" altLang="zh-CN" sz="1451" i="1" dirty="0">
                <a:solidFill>
                  <a:srgbClr val="FF0000"/>
                </a:solidFill>
                <a:latin typeface="微软雅黑" panose="020B0503020204020204" pitchFamily="34" charset="-122"/>
                <a:ea typeface="微软雅黑" panose="020B0503020204020204" pitchFamily="34" charset="-122"/>
              </a:rPr>
              <a:t>…</a:t>
            </a:r>
            <a:endParaRPr lang="zh-CN" altLang="en-US" sz="1451" i="1" dirty="0">
              <a:solidFill>
                <a:srgbClr val="FF0000"/>
              </a:solidFill>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794340704"/>
              </p:ext>
            </p:extLst>
          </p:nvPr>
        </p:nvGraphicFramePr>
        <p:xfrm>
          <a:off x="8428812" y="4085427"/>
          <a:ext cx="3427828" cy="2764298"/>
        </p:xfrm>
        <a:graphic>
          <a:graphicData uri="http://schemas.openxmlformats.org/presentationml/2006/ole">
            <mc:AlternateContent xmlns:mc="http://schemas.openxmlformats.org/markup-compatibility/2006">
              <mc:Choice xmlns:v="urn:schemas-microsoft-com:vml" Requires="v">
                <p:oleObj name="Visio" r:id="rId3" imgW="4858016" imgH="4391064" progId="Visio.Drawing.11">
                  <p:embed/>
                </p:oleObj>
              </mc:Choice>
              <mc:Fallback>
                <p:oleObj name="Visio" r:id="rId3" imgW="4858016" imgH="4391064" progId="Visio.Drawing.11">
                  <p:embed/>
                  <p:pic>
                    <p:nvPicPr>
                      <p:cNvPr id="17" name="对象 16"/>
                      <p:cNvPicPr>
                        <a:picLocks noChangeAspect="1" noChangeArrowheads="1"/>
                      </p:cNvPicPr>
                      <p:nvPr/>
                    </p:nvPicPr>
                    <p:blipFill>
                      <a:blip r:embed="rId4"/>
                      <a:srcRect/>
                      <a:stretch>
                        <a:fillRect/>
                      </a:stretch>
                    </p:blipFill>
                    <p:spPr bwMode="auto">
                      <a:xfrm>
                        <a:off x="8428812" y="4085427"/>
                        <a:ext cx="3427828" cy="2764298"/>
                      </a:xfrm>
                      <a:prstGeom prst="rect">
                        <a:avLst/>
                      </a:prstGeom>
                      <a:solidFill>
                        <a:schemeClr val="bg1"/>
                      </a:solidFill>
                    </p:spPr>
                  </p:pic>
                </p:oleObj>
              </mc:Fallback>
            </mc:AlternateContent>
          </a:graphicData>
        </a:graphic>
      </p:graphicFrame>
      <p:sp>
        <p:nvSpPr>
          <p:cNvPr id="20" name="矩形 19"/>
          <p:cNvSpPr/>
          <p:nvPr/>
        </p:nvSpPr>
        <p:spPr>
          <a:xfrm>
            <a:off x="193344" y="4917723"/>
            <a:ext cx="5818331" cy="172031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2876029" y="4947631"/>
            <a:ext cx="2919389" cy="1431802"/>
          </a:xfrm>
          <a:prstGeom prst="rect">
            <a:avLst/>
          </a:prstGeom>
        </p:spPr>
        <p:txBody>
          <a:bodyPr wrap="none">
            <a:spAutoFit/>
          </a:bodyPr>
          <a:lstStyle/>
          <a:p>
            <a:r>
              <a:rPr lang="zh-CN" altLang="en-US" sz="1741" dirty="0">
                <a:solidFill>
                  <a:schemeClr val="bg1"/>
                </a:solidFill>
                <a:latin typeface="微软雅黑" panose="020B0503020204020204" pitchFamily="34" charset="-122"/>
                <a:ea typeface="微软雅黑" panose="020B0503020204020204" pitchFamily="34" charset="-122"/>
              </a:rPr>
              <a:t>处理数据量：</a:t>
            </a:r>
            <a:r>
              <a:rPr lang="en-US" altLang="zh-CN" sz="1741" dirty="0">
                <a:solidFill>
                  <a:schemeClr val="bg1"/>
                </a:solidFill>
                <a:latin typeface="微软雅黑" panose="020B0503020204020204" pitchFamily="34" charset="-122"/>
                <a:ea typeface="微软雅黑" panose="020B0503020204020204" pitchFamily="34" charset="-122"/>
              </a:rPr>
              <a:t>1029</a:t>
            </a:r>
            <a:r>
              <a:rPr lang="zh-CN" altLang="en-US" sz="1741" dirty="0">
                <a:solidFill>
                  <a:schemeClr val="bg1"/>
                </a:solidFill>
                <a:latin typeface="微软雅黑" panose="020B0503020204020204" pitchFamily="34" charset="-122"/>
                <a:ea typeface="微软雅黑" panose="020B0503020204020204" pitchFamily="34" charset="-122"/>
              </a:rPr>
              <a:t>景</a:t>
            </a:r>
            <a:endParaRPr lang="en-US" altLang="zh-CN" sz="1741" dirty="0">
              <a:solidFill>
                <a:schemeClr val="bg1"/>
              </a:solidFill>
              <a:latin typeface="微软雅黑" panose="020B0503020204020204" pitchFamily="34" charset="-122"/>
              <a:ea typeface="微软雅黑" panose="020B0503020204020204" pitchFamily="34" charset="-122"/>
            </a:endParaRPr>
          </a:p>
          <a:p>
            <a:r>
              <a:rPr lang="zh-CN" altLang="en-US" sz="1741" dirty="0">
                <a:solidFill>
                  <a:schemeClr val="bg1"/>
                </a:solidFill>
                <a:latin typeface="微软雅黑" panose="020B0503020204020204" pitchFamily="34" charset="-122"/>
                <a:ea typeface="微软雅黑" panose="020B0503020204020204" pitchFamily="34" charset="-122"/>
              </a:rPr>
              <a:t>融合方法：</a:t>
            </a:r>
            <a:r>
              <a:rPr lang="en-US" altLang="zh-CN" sz="1741" dirty="0">
                <a:solidFill>
                  <a:schemeClr val="bg1"/>
                </a:solidFill>
                <a:latin typeface="微软雅黑" panose="020B0503020204020204" pitchFamily="34" charset="-122"/>
                <a:ea typeface="微软雅黑" panose="020B0503020204020204" pitchFamily="34" charset="-122"/>
              </a:rPr>
              <a:t> Gram-Schmidt</a:t>
            </a:r>
          </a:p>
          <a:p>
            <a:r>
              <a:rPr lang="zh-CN" altLang="en-US" sz="1741" dirty="0">
                <a:solidFill>
                  <a:schemeClr val="bg1"/>
                </a:solidFill>
                <a:latin typeface="微软雅黑" panose="020B0503020204020204" pitchFamily="34" charset="-122"/>
                <a:ea typeface="微软雅黑" panose="020B0503020204020204" pitchFamily="34" charset="-122"/>
              </a:rPr>
              <a:t>总时间：</a:t>
            </a:r>
            <a:r>
              <a:rPr lang="en-US" altLang="zh-CN" sz="1741" dirty="0">
                <a:solidFill>
                  <a:schemeClr val="bg1"/>
                </a:solidFill>
                <a:latin typeface="微软雅黑" panose="020B0503020204020204" pitchFamily="34" charset="-122"/>
                <a:ea typeface="微软雅黑" panose="020B0503020204020204" pitchFamily="34" charset="-122"/>
              </a:rPr>
              <a:t>23.5</a:t>
            </a:r>
            <a:r>
              <a:rPr lang="zh-CN" altLang="en-US" sz="1741" dirty="0">
                <a:solidFill>
                  <a:schemeClr val="bg1"/>
                </a:solidFill>
                <a:latin typeface="微软雅黑" panose="020B0503020204020204" pitchFamily="34" charset="-122"/>
                <a:ea typeface="微软雅黑" panose="020B0503020204020204" pitchFamily="34" charset="-122"/>
              </a:rPr>
              <a:t>小时</a:t>
            </a:r>
            <a:endParaRPr lang="en-US" altLang="zh-CN" sz="1741" dirty="0">
              <a:solidFill>
                <a:schemeClr val="bg1"/>
              </a:solidFill>
              <a:latin typeface="微软雅黑" panose="020B0503020204020204" pitchFamily="34" charset="-122"/>
              <a:ea typeface="微软雅黑" panose="020B0503020204020204" pitchFamily="34" charset="-122"/>
            </a:endParaRPr>
          </a:p>
          <a:p>
            <a:r>
              <a:rPr lang="zh-CN" altLang="en-US" sz="1741" dirty="0">
                <a:solidFill>
                  <a:schemeClr val="bg1"/>
                </a:solidFill>
                <a:latin typeface="微软雅黑" panose="020B0503020204020204" pitchFamily="34" charset="-122"/>
                <a:ea typeface="微软雅黑" panose="020B0503020204020204" pitchFamily="34" charset="-122"/>
              </a:rPr>
              <a:t>平均时间：</a:t>
            </a:r>
            <a:r>
              <a:rPr lang="en-US" altLang="zh-CN" sz="1741" dirty="0">
                <a:solidFill>
                  <a:schemeClr val="bg1"/>
                </a:solidFill>
                <a:latin typeface="微软雅黑" panose="020B0503020204020204" pitchFamily="34" charset="-122"/>
                <a:ea typeface="微软雅黑" panose="020B0503020204020204" pitchFamily="34" charset="-122"/>
              </a:rPr>
              <a:t>1.36</a:t>
            </a:r>
            <a:r>
              <a:rPr lang="zh-CN" altLang="en-US" sz="1741" dirty="0">
                <a:solidFill>
                  <a:schemeClr val="bg1"/>
                </a:solidFill>
                <a:latin typeface="微软雅黑" panose="020B0503020204020204" pitchFamily="34" charset="-122"/>
                <a:ea typeface="微软雅黑" panose="020B0503020204020204" pitchFamily="34" charset="-122"/>
              </a:rPr>
              <a:t>分</a:t>
            </a:r>
            <a:r>
              <a:rPr lang="en-US" altLang="zh-CN" sz="1741" dirty="0">
                <a:solidFill>
                  <a:schemeClr val="bg1"/>
                </a:solidFill>
                <a:latin typeface="微软雅黑" panose="020B0503020204020204" pitchFamily="34" charset="-122"/>
                <a:ea typeface="微软雅黑" panose="020B0503020204020204" pitchFamily="34" charset="-122"/>
              </a:rPr>
              <a:t>/</a:t>
            </a:r>
            <a:r>
              <a:rPr lang="zh-CN" altLang="en-US" sz="1741" dirty="0">
                <a:solidFill>
                  <a:schemeClr val="bg1"/>
                </a:solidFill>
                <a:latin typeface="微软雅黑" panose="020B0503020204020204" pitchFamily="34" charset="-122"/>
                <a:ea typeface="微软雅黑" panose="020B0503020204020204" pitchFamily="34" charset="-122"/>
              </a:rPr>
              <a:t>景</a:t>
            </a:r>
          </a:p>
          <a:p>
            <a:endParaRPr lang="zh-CN" altLang="en-US" sz="1741" dirty="0"/>
          </a:p>
        </p:txBody>
      </p:sp>
      <p:sp>
        <p:nvSpPr>
          <p:cNvPr id="23" name="平行四边形 22"/>
          <p:cNvSpPr/>
          <p:nvPr/>
        </p:nvSpPr>
        <p:spPr>
          <a:xfrm>
            <a:off x="257618" y="3158469"/>
            <a:ext cx="1015342" cy="427239"/>
          </a:xfrm>
          <a:prstGeom prst="parallelogram">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161" dirty="0"/>
              <a:t>15</a:t>
            </a:r>
            <a:r>
              <a:rPr lang="zh-CN" altLang="en-US" sz="1161" dirty="0"/>
              <a:t>米</a:t>
            </a:r>
            <a:r>
              <a:rPr lang="en-US" altLang="zh-CN" sz="1161" dirty="0"/>
              <a:t>LC8PAN</a:t>
            </a:r>
            <a:endParaRPr lang="zh-CN" altLang="en-US" sz="1161" dirty="0"/>
          </a:p>
        </p:txBody>
      </p:sp>
      <p:cxnSp>
        <p:nvCxnSpPr>
          <p:cNvPr id="24" name="直接箭头连接符 23"/>
          <p:cNvCxnSpPr>
            <a:stCxn id="23" idx="2"/>
            <a:endCxn id="6" idx="1"/>
          </p:cNvCxnSpPr>
          <p:nvPr/>
        </p:nvCxnSpPr>
        <p:spPr>
          <a:xfrm>
            <a:off x="1219555" y="3372089"/>
            <a:ext cx="364951" cy="467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矩形 26"/>
          <p:cNvSpPr/>
          <p:nvPr/>
        </p:nvSpPr>
        <p:spPr>
          <a:xfrm>
            <a:off x="6487325" y="4906636"/>
            <a:ext cx="1462605" cy="8096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451" dirty="0">
                <a:latin typeface="微软雅黑" panose="020B0503020204020204" pitchFamily="34" charset="-122"/>
                <a:ea typeface="微软雅黑" panose="020B0503020204020204" pitchFamily="34" charset="-122"/>
              </a:rPr>
              <a:t>CPU</a:t>
            </a:r>
            <a:r>
              <a:rPr lang="zh-CN" altLang="en-US" sz="1451" dirty="0">
                <a:latin typeface="微软雅黑" panose="020B0503020204020204" pitchFamily="34" charset="-122"/>
                <a:ea typeface="微软雅黑" panose="020B0503020204020204" pitchFamily="34" charset="-122"/>
              </a:rPr>
              <a:t>：</a:t>
            </a:r>
            <a:r>
              <a:rPr lang="en-US" altLang="zh-CN" sz="1451" dirty="0">
                <a:latin typeface="微软雅黑" panose="020B0503020204020204" pitchFamily="34" charset="-122"/>
                <a:ea typeface="微软雅黑" panose="020B0503020204020204" pitchFamily="34" charset="-122"/>
              </a:rPr>
              <a:t>80</a:t>
            </a:r>
            <a:r>
              <a:rPr lang="zh-CN" altLang="en-US" sz="1451" dirty="0">
                <a:latin typeface="微软雅黑" panose="020B0503020204020204" pitchFamily="34" charset="-122"/>
                <a:ea typeface="微软雅黑" panose="020B0503020204020204" pitchFamily="34" charset="-122"/>
              </a:rPr>
              <a:t>核</a:t>
            </a:r>
            <a:endParaRPr lang="en-US" altLang="zh-CN" sz="1451" dirty="0">
              <a:latin typeface="微软雅黑" panose="020B0503020204020204" pitchFamily="34" charset="-122"/>
              <a:ea typeface="微软雅黑" panose="020B0503020204020204" pitchFamily="34" charset="-122"/>
            </a:endParaRPr>
          </a:p>
          <a:p>
            <a:pPr algn="ctr"/>
            <a:r>
              <a:rPr lang="zh-CN" altLang="en-US" sz="1451" dirty="0">
                <a:latin typeface="微软雅黑" panose="020B0503020204020204" pitchFamily="34" charset="-122"/>
                <a:ea typeface="微软雅黑" panose="020B0503020204020204" pitchFamily="34" charset="-122"/>
              </a:rPr>
              <a:t>内存：</a:t>
            </a:r>
            <a:r>
              <a:rPr lang="en-US" altLang="zh-CN" sz="1451" dirty="0">
                <a:latin typeface="微软雅黑" panose="020B0503020204020204" pitchFamily="34" charset="-122"/>
                <a:ea typeface="微软雅黑" panose="020B0503020204020204" pitchFamily="34" charset="-122"/>
              </a:rPr>
              <a:t>160G</a:t>
            </a:r>
            <a:endParaRPr lang="zh-CN" altLang="en-US" sz="1451" dirty="0">
              <a:latin typeface="微软雅黑" panose="020B0503020204020204" pitchFamily="34" charset="-122"/>
              <a:ea typeface="微软雅黑" panose="020B0503020204020204" pitchFamily="34" charset="-122"/>
            </a:endParaRPr>
          </a:p>
        </p:txBody>
      </p:sp>
      <p:sp>
        <p:nvSpPr>
          <p:cNvPr id="4" name="矩形 3"/>
          <p:cNvSpPr/>
          <p:nvPr/>
        </p:nvSpPr>
        <p:spPr>
          <a:xfrm>
            <a:off x="1543925" y="6177165"/>
            <a:ext cx="3449983"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原始数据量</a:t>
            </a:r>
            <a:r>
              <a:rPr lang="en-US" altLang="zh-CN" dirty="0">
                <a:solidFill>
                  <a:schemeClr val="bg1"/>
                </a:solidFill>
                <a:latin typeface="微软雅黑" panose="020B0503020204020204" pitchFamily="34" charset="-122"/>
                <a:ea typeface="微软雅黑" panose="020B0503020204020204" pitchFamily="34" charset="-122"/>
              </a:rPr>
              <a:t>2T</a:t>
            </a:r>
            <a:r>
              <a:rPr lang="zh-CN" altLang="en-US" dirty="0">
                <a:solidFill>
                  <a:schemeClr val="bg1"/>
                </a:solidFill>
                <a:latin typeface="微软雅黑" panose="020B0503020204020204" pitchFamily="34" charset="-122"/>
                <a:ea typeface="微软雅黑" panose="020B0503020204020204" pitchFamily="34" charset="-122"/>
              </a:rPr>
              <a:t>，成果数据量</a:t>
            </a:r>
            <a:r>
              <a:rPr lang="en-US" altLang="zh-CN" dirty="0">
                <a:solidFill>
                  <a:schemeClr val="bg1"/>
                </a:solidFill>
                <a:latin typeface="微软雅黑" panose="020B0503020204020204" pitchFamily="34" charset="-122"/>
                <a:ea typeface="微软雅黑" panose="020B0503020204020204" pitchFamily="34" charset="-122"/>
              </a:rPr>
              <a:t>4.1T</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5"/>
          <a:stretch>
            <a:fillRect/>
          </a:stretch>
        </p:blipFill>
        <p:spPr>
          <a:xfrm>
            <a:off x="6472049" y="1053180"/>
            <a:ext cx="5504156" cy="2981418"/>
          </a:xfrm>
          <a:prstGeom prst="roundRect">
            <a:avLst>
              <a:gd name="adj" fmla="val 3565"/>
            </a:avLst>
          </a:prstGeom>
        </p:spPr>
      </p:pic>
    </p:spTree>
    <p:extLst>
      <p:ext uri="{BB962C8B-B14F-4D97-AF65-F5344CB8AC3E}">
        <p14:creationId xmlns:p14="http://schemas.microsoft.com/office/powerpoint/2010/main" val="1855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2"/>
          <a:srcRect t="6885"/>
          <a:stretch/>
        </p:blipFill>
        <p:spPr>
          <a:xfrm>
            <a:off x="0" y="980728"/>
            <a:ext cx="12192000" cy="5842949"/>
          </a:xfrm>
          <a:prstGeom prst="rect">
            <a:avLst/>
          </a:prstGeom>
        </p:spPr>
      </p:pic>
      <p:sp>
        <p:nvSpPr>
          <p:cNvPr id="3" name="标题 2"/>
          <p:cNvSpPr>
            <a:spLocks noGrp="1"/>
          </p:cNvSpPr>
          <p:nvPr>
            <p:ph type="ctrTitle"/>
          </p:nvPr>
        </p:nvSpPr>
        <p:spPr>
          <a:xfrm>
            <a:off x="625972" y="260650"/>
            <a:ext cx="9406467" cy="533921"/>
          </a:xfrm>
        </p:spPr>
        <p:txBody>
          <a:bodyPr/>
          <a:lstStyle/>
          <a:p>
            <a:r>
              <a:rPr lang="zh-CN" altLang="en-US" dirty="0"/>
              <a:t>鄱阳湖流域生态气象遥感业务平台</a:t>
            </a:r>
            <a:br>
              <a:rPr lang="en-US" altLang="zh-CN" dirty="0"/>
            </a:br>
            <a:r>
              <a:rPr lang="en-US" altLang="zh-CN" dirty="0"/>
              <a:t>                                            </a:t>
            </a:r>
            <a:r>
              <a:rPr lang="en-US" altLang="zh-CN" sz="1800" dirty="0"/>
              <a:t>——</a:t>
            </a:r>
            <a:r>
              <a:rPr lang="zh-CN" altLang="en-US" sz="1800" dirty="0"/>
              <a:t>合作单位：江西省气候中心</a:t>
            </a:r>
            <a:endParaRPr lang="zh-CN" altLang="en-US" dirty="0"/>
          </a:p>
        </p:txBody>
      </p:sp>
      <p:sp>
        <p:nvSpPr>
          <p:cNvPr id="18" name="矩形 17"/>
          <p:cNvSpPr/>
          <p:nvPr/>
        </p:nvSpPr>
        <p:spPr>
          <a:xfrm>
            <a:off x="245580" y="1754159"/>
            <a:ext cx="4122228" cy="3742178"/>
          </a:xfrm>
          <a:prstGeom prst="rect">
            <a:avLst/>
          </a:prstGeom>
          <a:solidFill>
            <a:srgbClr val="002060">
              <a:alpha val="50000"/>
            </a:srgbClr>
          </a:solidFill>
          <a:ln>
            <a:solidFill>
              <a:srgbClr val="002060"/>
            </a:solidFill>
          </a:ln>
        </p:spPr>
        <p:txBody>
          <a:bodyPr wrap="square">
            <a:spAutoFit/>
          </a:bodyPr>
          <a:lstStyle/>
          <a:p>
            <a:pPr>
              <a:lnSpc>
                <a:spcPct val="150000"/>
              </a:lnSpc>
            </a:pP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鄱阳湖流域生态气象遥感业务平台在遥感技术框架内，依托云计算和遥感大数据集，采用企业级遥感服务器软件技术构建</a:t>
            </a: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B/S</a:t>
            </a:r>
            <a:r>
              <a:rPr lang="zh-CN"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的企业级遥感</a:t>
            </a: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应用。平台采用“无人值守”运行模式每隔</a:t>
            </a: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2~3</a:t>
            </a:r>
            <a:r>
              <a:rPr lang="zh-CN"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天可以获取鄱阳湖水、植被和土壤等生态遥感监测信息，还可以在线、按需、实时获取今天或者历史时间的鄱阳湖流域及其他地区生态环境、林火和城市热岛的遥感监测产品。</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1415480" y="1556792"/>
            <a:ext cx="1488804" cy="449720"/>
          </a:xfrm>
          <a:prstGeom prst="roundRect">
            <a:avLst/>
          </a:prstGeom>
          <a:solidFill>
            <a:srgbClr val="AE2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41" dirty="0">
                <a:latin typeface="微软雅黑" panose="020B0503020204020204" pitchFamily="34" charset="-122"/>
                <a:ea typeface="微软雅黑" panose="020B0503020204020204" pitchFamily="34" charset="-122"/>
              </a:rPr>
              <a:t>主要功能</a:t>
            </a:r>
          </a:p>
        </p:txBody>
      </p:sp>
      <p:sp>
        <p:nvSpPr>
          <p:cNvPr id="20" name="矩形 19"/>
          <p:cNvSpPr/>
          <p:nvPr/>
        </p:nvSpPr>
        <p:spPr>
          <a:xfrm>
            <a:off x="7824192" y="1749417"/>
            <a:ext cx="4226701" cy="4487895"/>
          </a:xfrm>
          <a:prstGeom prst="rect">
            <a:avLst/>
          </a:prstGeom>
          <a:solidFill>
            <a:srgbClr val="002060">
              <a:alpha val="50000"/>
            </a:srgbClr>
          </a:solidFill>
          <a:ln>
            <a:solidFill>
              <a:srgbClr val="002060"/>
            </a:solidFill>
          </a:ln>
        </p:spPr>
        <p:txBody>
          <a:bodyPr wrap="square">
            <a:spAutoFit/>
          </a:bodyPr>
          <a:lstStyle/>
          <a:p>
            <a:pPr>
              <a:lnSpc>
                <a:spcPct val="150000"/>
              </a:lnSpc>
            </a:pPr>
            <a:endParaRPr lang="en-US" altLang="zh-CN" sz="762"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741"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产品丰富</a:t>
            </a:r>
            <a:endParaRPr lang="en-US" altLang="zh-CN" sz="1741"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45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依托专业的遥感模型，提供水面积、水环境参数（叶绿素</a:t>
            </a:r>
            <a:r>
              <a:rPr lang="en-US" altLang="zh-CN" sz="145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45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、悬浮物浓度、水体污染指数）、植被长势、植被覆盖度、后向散射系数、土壤湿度、火情产品（过火面积、多通道合成图）和城市热岛产品（地表温度、城市热岛）</a:t>
            </a:r>
            <a:r>
              <a:rPr lang="en-US" altLang="zh-CN" sz="145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145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种专题产品</a:t>
            </a:r>
            <a:endParaRPr lang="en-US" altLang="zh-CN" sz="145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741"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自动化运行</a:t>
            </a:r>
            <a:endParaRPr lang="en-US" altLang="zh-CN" sz="1741"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45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云计算环境，“无人值守”自动化生产，自动化入库</a:t>
            </a:r>
            <a:endParaRPr lang="en-US" altLang="zh-CN" sz="145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741"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在线实时计算</a:t>
            </a:r>
            <a:endParaRPr lang="en-US" altLang="zh-CN" sz="1741"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451" dirty="0">
                <a:solidFill>
                  <a:schemeClr val="bg1"/>
                </a:solidFill>
                <a:latin typeface="微软雅黑" panose="020B0503020204020204" pitchFamily="34" charset="-122"/>
                <a:ea typeface="微软雅黑" panose="020B0503020204020204" pitchFamily="34" charset="-122"/>
              </a:rPr>
              <a:t>地球大数据集支撑，在线、按需、实时计算得到产品</a:t>
            </a:r>
          </a:p>
        </p:txBody>
      </p:sp>
      <p:sp>
        <p:nvSpPr>
          <p:cNvPr id="21" name="圆角矩形 20"/>
          <p:cNvSpPr/>
          <p:nvPr/>
        </p:nvSpPr>
        <p:spPr>
          <a:xfrm>
            <a:off x="9408368" y="1563261"/>
            <a:ext cx="1488804" cy="450933"/>
          </a:xfrm>
          <a:prstGeom prst="roundRect">
            <a:avLst/>
          </a:prstGeom>
          <a:solidFill>
            <a:srgbClr val="AE2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41" dirty="0">
                <a:latin typeface="微软雅黑" panose="020B0503020204020204" pitchFamily="34" charset="-122"/>
                <a:ea typeface="微软雅黑" panose="020B0503020204020204" pitchFamily="34" charset="-122"/>
              </a:rPr>
              <a:t>功能特点</a:t>
            </a:r>
          </a:p>
        </p:txBody>
      </p:sp>
    </p:spTree>
    <p:extLst>
      <p:ext uri="{BB962C8B-B14F-4D97-AF65-F5344CB8AC3E}">
        <p14:creationId xmlns:p14="http://schemas.microsoft.com/office/powerpoint/2010/main" val="221891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prstGeom prst="rect">
            <a:avLst/>
          </a:prstGeom>
        </p:spPr>
        <p:txBody>
          <a:bodyPr/>
          <a:lstStyle/>
          <a:p>
            <a:r>
              <a:rPr lang="zh-CN" altLang="en-US" dirty="0"/>
              <a:t>面向对象的云储存影像共享服务</a:t>
            </a:r>
            <a:endParaRPr lang="en-US" altLang="zh-CN" dirty="0"/>
          </a:p>
        </p:txBody>
      </p:sp>
      <p:sp>
        <p:nvSpPr>
          <p:cNvPr id="3" name="内容占位符 2"/>
          <p:cNvSpPr>
            <a:spLocks noGrp="1"/>
          </p:cNvSpPr>
          <p:nvPr>
            <p:ph sz="quarter" idx="10"/>
          </p:nvPr>
        </p:nvSpPr>
        <p:spPr/>
        <p:txBody>
          <a:bodyPr>
            <a:normAutofit/>
          </a:bodyPr>
          <a:lstStyle/>
          <a:p>
            <a:r>
              <a:rPr lang="zh-CN" altLang="en-US" sz="2321" dirty="0"/>
              <a:t>面向对象的云储存影像共享服务</a:t>
            </a:r>
            <a:endParaRPr lang="en-US" altLang="zh-CN" sz="2321" dirty="0"/>
          </a:p>
          <a:p>
            <a:pPr lvl="1"/>
            <a:r>
              <a:rPr lang="zh-CN" altLang="en-US" dirty="0"/>
              <a:t>扁平化的组织结构</a:t>
            </a:r>
            <a:r>
              <a:rPr lang="en-US" altLang="zh-CN" dirty="0"/>
              <a:t>——</a:t>
            </a:r>
            <a:r>
              <a:rPr lang="zh-CN" altLang="en-US" dirty="0"/>
              <a:t>数量不会影响检索效率</a:t>
            </a:r>
          </a:p>
          <a:p>
            <a:pPr lvl="1"/>
            <a:r>
              <a:rPr lang="en-US" altLang="zh-CN" dirty="0"/>
              <a:t>Restful</a:t>
            </a:r>
            <a:r>
              <a:rPr lang="zh-CN" altLang="en-US" dirty="0"/>
              <a:t>接口</a:t>
            </a:r>
            <a:r>
              <a:rPr lang="en-US" altLang="zh-CN" dirty="0"/>
              <a:t>——</a:t>
            </a:r>
            <a:r>
              <a:rPr lang="zh-CN" altLang="en-US" dirty="0"/>
              <a:t>便于共享</a:t>
            </a:r>
          </a:p>
          <a:p>
            <a:pPr lvl="1"/>
            <a:r>
              <a:rPr lang="zh-CN" altLang="en-US" dirty="0"/>
              <a:t>非常适用非结构化数据存储（图像）</a:t>
            </a:r>
            <a:r>
              <a:rPr lang="en-US" altLang="zh-CN" dirty="0"/>
              <a:t>——</a:t>
            </a:r>
            <a:r>
              <a:rPr lang="zh-CN" altLang="en-US" dirty="0"/>
              <a:t>高效写入</a:t>
            </a:r>
          </a:p>
          <a:p>
            <a:pPr lvl="1"/>
            <a:r>
              <a:rPr lang="zh-CN" altLang="en-US" dirty="0"/>
              <a:t>成本低，</a:t>
            </a:r>
            <a:r>
              <a:rPr lang="en-US" altLang="zh-CN" dirty="0"/>
              <a:t> </a:t>
            </a:r>
            <a:r>
              <a:rPr lang="zh-CN" altLang="en-US" dirty="0"/>
              <a:t>普通</a:t>
            </a:r>
            <a:r>
              <a:rPr lang="en-US" altLang="zh-CN" dirty="0"/>
              <a:t>x86</a:t>
            </a:r>
            <a:r>
              <a:rPr lang="zh-CN" altLang="en-US" dirty="0"/>
              <a:t>服务器即可满足</a:t>
            </a:r>
            <a:endParaRPr lang="en-US" altLang="zh-CN" dirty="0"/>
          </a:p>
          <a:p>
            <a:r>
              <a:rPr lang="zh-CN" altLang="en-US" dirty="0"/>
              <a:t>典型影像服务</a:t>
            </a:r>
            <a:endParaRPr lang="en-US" altLang="zh-CN" dirty="0"/>
          </a:p>
          <a:p>
            <a:pPr lvl="1"/>
            <a:r>
              <a:rPr lang="en-US" altLang="zh-CN" dirty="0"/>
              <a:t>Sentinel on AWS</a:t>
            </a:r>
          </a:p>
          <a:p>
            <a:pPr lvl="1"/>
            <a:r>
              <a:rPr lang="en-US" altLang="zh-CN" dirty="0"/>
              <a:t>Landsat on AWS</a:t>
            </a:r>
          </a:p>
          <a:p>
            <a:pPr lvl="1"/>
            <a:r>
              <a:rPr lang="en-US" altLang="zh-CN" dirty="0"/>
              <a:t>Planet on AWS</a:t>
            </a:r>
          </a:p>
          <a:p>
            <a:pPr lvl="1"/>
            <a:r>
              <a:rPr lang="en-US" altLang="zh-CN" dirty="0"/>
              <a:t>……</a:t>
            </a:r>
            <a:endParaRPr lang="zh-CN" altLang="en-US" dirty="0"/>
          </a:p>
          <a:p>
            <a:endParaRPr lang="zh-CN" altLang="en-US" sz="1741" dirty="0"/>
          </a:p>
        </p:txBody>
      </p:sp>
      <p:sp>
        <p:nvSpPr>
          <p:cNvPr id="5" name="矩形 4"/>
          <p:cNvSpPr/>
          <p:nvPr/>
        </p:nvSpPr>
        <p:spPr>
          <a:xfrm>
            <a:off x="3640913" y="4042181"/>
            <a:ext cx="6094273" cy="923330"/>
          </a:xfrm>
          <a:prstGeom prst="rect">
            <a:avLst/>
          </a:prstGeom>
        </p:spPr>
        <p:txBody>
          <a:bodyPr>
            <a:spAutoFit/>
          </a:bodyPr>
          <a:lstStyle/>
          <a:p>
            <a:r>
              <a:rPr lang="zh-CN" altLang="en-US" dirty="0">
                <a:solidFill>
                  <a:srgbClr val="FF0000"/>
                </a:solidFill>
              </a:rPr>
              <a:t>如：https://landsat-pds.s3.amazonaws.com/c1/L8/189/027/LC08_L1TP_189027_20170403_20170414_01_T1/index.html</a:t>
            </a:r>
          </a:p>
        </p:txBody>
      </p:sp>
      <p:sp>
        <p:nvSpPr>
          <p:cNvPr id="7" name="矩形 6"/>
          <p:cNvSpPr/>
          <p:nvPr/>
        </p:nvSpPr>
        <p:spPr>
          <a:xfrm>
            <a:off x="3640913" y="4907528"/>
            <a:ext cx="6094273" cy="923330"/>
          </a:xfrm>
          <a:prstGeom prst="rect">
            <a:avLst/>
          </a:prstGeom>
        </p:spPr>
        <p:txBody>
          <a:bodyPr>
            <a:spAutoFit/>
          </a:bodyPr>
          <a:lstStyle/>
          <a:p>
            <a:r>
              <a:rPr lang="zh-CN" altLang="en-US" dirty="0">
                <a:solidFill>
                  <a:srgbClr val="FF0000"/>
                </a:solidFill>
              </a:rPr>
              <a:t>s3://landsat-pds/L8/139/045/LC81390452014295LGN00/LC81390452014295LGN00_MTL.txt</a:t>
            </a:r>
          </a:p>
        </p:txBody>
      </p:sp>
      <p:pic>
        <p:nvPicPr>
          <p:cNvPr id="11" name="图片 10"/>
          <p:cNvPicPr>
            <a:picLocks noChangeAspect="1"/>
          </p:cNvPicPr>
          <p:nvPr/>
        </p:nvPicPr>
        <p:blipFill>
          <a:blip r:embed="rId3"/>
          <a:stretch>
            <a:fillRect/>
          </a:stretch>
        </p:blipFill>
        <p:spPr>
          <a:xfrm>
            <a:off x="7140718" y="1182856"/>
            <a:ext cx="4976367" cy="2716267"/>
          </a:xfrm>
          <a:prstGeom prst="roundRect">
            <a:avLst>
              <a:gd name="adj" fmla="val 3267"/>
            </a:avLst>
          </a:prstGeom>
        </p:spPr>
      </p:pic>
      <p:pic>
        <p:nvPicPr>
          <p:cNvPr id="12" name="图片 11"/>
          <p:cNvPicPr>
            <a:picLocks noChangeAspect="1"/>
          </p:cNvPicPr>
          <p:nvPr/>
        </p:nvPicPr>
        <p:blipFill>
          <a:blip r:embed="rId4"/>
          <a:stretch>
            <a:fillRect/>
          </a:stretch>
        </p:blipFill>
        <p:spPr>
          <a:xfrm>
            <a:off x="9893475" y="3272583"/>
            <a:ext cx="2219681" cy="2840850"/>
          </a:xfrm>
          <a:prstGeom prst="roundRect">
            <a:avLst>
              <a:gd name="adj" fmla="val 5468"/>
            </a:avLst>
          </a:prstGeom>
        </p:spPr>
      </p:pic>
    </p:spTree>
    <p:extLst>
      <p:ext uri="{BB962C8B-B14F-4D97-AF65-F5344CB8AC3E}">
        <p14:creationId xmlns:p14="http://schemas.microsoft.com/office/powerpoint/2010/main" val="321461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prstGeom prst="rect">
            <a:avLst/>
          </a:prstGeom>
        </p:spPr>
        <p:txBody>
          <a:bodyPr/>
          <a:lstStyle/>
          <a:p>
            <a:r>
              <a:rPr lang="zh-CN" altLang="en-US" dirty="0"/>
              <a:t>鄱阳湖流域生态气象遥感业务平台</a:t>
            </a:r>
            <a:br>
              <a:rPr lang="en-US" altLang="zh-CN" dirty="0"/>
            </a:br>
            <a:r>
              <a:rPr lang="en-US" altLang="zh-CN" sz="2321" dirty="0"/>
              <a:t>                                                              </a:t>
            </a:r>
            <a:r>
              <a:rPr lang="en-US" altLang="zh-CN" sz="2000" dirty="0"/>
              <a:t>——</a:t>
            </a:r>
            <a:r>
              <a:rPr lang="zh-CN" altLang="en-US" sz="2000" dirty="0"/>
              <a:t>合作单位：江西省气候中心</a:t>
            </a:r>
            <a:endParaRPr lang="zh-CN" altLang="en-US" dirty="0"/>
          </a:p>
        </p:txBody>
      </p:sp>
      <p:pic>
        <p:nvPicPr>
          <p:cNvPr id="4" name="自动化生产产品查询与浏览_2021-01-06_0958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5400" y="1340768"/>
            <a:ext cx="10026268" cy="5430896"/>
          </a:xfrm>
          <a:prstGeom prst="roundRect">
            <a:avLst>
              <a:gd name="adj" fmla="val 2446"/>
            </a:avLst>
          </a:prstGeom>
        </p:spPr>
      </p:pic>
    </p:spTree>
    <p:extLst>
      <p:ext uri="{BB962C8B-B14F-4D97-AF65-F5344CB8AC3E}">
        <p14:creationId xmlns:p14="http://schemas.microsoft.com/office/powerpoint/2010/main" val="214382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439EF36-FD85-412F-ACAD-923DEB35CEE0}"/>
              </a:ext>
            </a:extLst>
          </p:cNvPr>
          <p:cNvPicPr>
            <a:picLocks noChangeAspect="1"/>
          </p:cNvPicPr>
          <p:nvPr/>
        </p:nvPicPr>
        <p:blipFill>
          <a:blip r:embed="rId2"/>
          <a:stretch>
            <a:fillRect/>
          </a:stretch>
        </p:blipFill>
        <p:spPr>
          <a:xfrm>
            <a:off x="4296640" y="1346685"/>
            <a:ext cx="7488000" cy="2226331"/>
          </a:xfrm>
          <a:prstGeom prst="roundRect">
            <a:avLst>
              <a:gd name="adj" fmla="val 5901"/>
            </a:avLst>
          </a:prstGeom>
          <a:effectLst>
            <a:outerShdw blurRad="63500" sx="102000" sy="102000" algn="ctr" rotWithShape="0">
              <a:prstClr val="black">
                <a:alpha val="40000"/>
              </a:prstClr>
            </a:outerShdw>
          </a:effectLst>
        </p:spPr>
      </p:pic>
      <p:sp>
        <p:nvSpPr>
          <p:cNvPr id="2" name="标题 1">
            <a:extLst>
              <a:ext uri="{FF2B5EF4-FFF2-40B4-BE49-F238E27FC236}">
                <a16:creationId xmlns:a16="http://schemas.microsoft.com/office/drawing/2014/main" id="{B272154A-4B38-4460-8342-DBF7A964AEFA}"/>
              </a:ext>
            </a:extLst>
          </p:cNvPr>
          <p:cNvSpPr>
            <a:spLocks noGrp="1"/>
          </p:cNvSpPr>
          <p:nvPr>
            <p:ph type="ctrTitle"/>
          </p:nvPr>
        </p:nvSpPr>
        <p:spPr/>
        <p:txBody>
          <a:bodyPr/>
          <a:lstStyle/>
          <a:p>
            <a:r>
              <a:rPr lang="en-US" altLang="zh-CN" dirty="0"/>
              <a:t>ENVI Service Engine </a:t>
            </a:r>
            <a:r>
              <a:rPr lang="zh-CN" altLang="en-US" dirty="0"/>
              <a:t>在线体验中心</a:t>
            </a:r>
          </a:p>
        </p:txBody>
      </p:sp>
      <p:sp>
        <p:nvSpPr>
          <p:cNvPr id="12" name="内容占位符 11">
            <a:extLst>
              <a:ext uri="{FF2B5EF4-FFF2-40B4-BE49-F238E27FC236}">
                <a16:creationId xmlns:a16="http://schemas.microsoft.com/office/drawing/2014/main" id="{87AF0DA7-F026-4FB1-AB42-43C6918F5F03}"/>
              </a:ext>
            </a:extLst>
          </p:cNvPr>
          <p:cNvSpPr>
            <a:spLocks noGrp="1"/>
          </p:cNvSpPr>
          <p:nvPr>
            <p:ph sz="quarter" idx="10"/>
          </p:nvPr>
        </p:nvSpPr>
        <p:spPr/>
        <p:txBody>
          <a:bodyPr/>
          <a:lstStyle/>
          <a:p>
            <a:r>
              <a:rPr lang="en-US" altLang="zh-CN" dirty="0">
                <a:hlinkClick r:id="rId3"/>
              </a:rPr>
              <a:t>envi.geoscene.cn/ese</a:t>
            </a:r>
            <a:endParaRPr lang="en-US" altLang="zh-CN" dirty="0"/>
          </a:p>
        </p:txBody>
      </p:sp>
      <p:pic>
        <p:nvPicPr>
          <p:cNvPr id="17" name="图片 16">
            <a:extLst>
              <a:ext uri="{FF2B5EF4-FFF2-40B4-BE49-F238E27FC236}">
                <a16:creationId xmlns:a16="http://schemas.microsoft.com/office/drawing/2014/main" id="{53743BF7-C067-45FB-A74A-987C5C28D39F}"/>
              </a:ext>
            </a:extLst>
          </p:cNvPr>
          <p:cNvPicPr>
            <a:picLocks noChangeAspect="1"/>
          </p:cNvPicPr>
          <p:nvPr/>
        </p:nvPicPr>
        <p:blipFill>
          <a:blip r:embed="rId4"/>
          <a:stretch>
            <a:fillRect/>
          </a:stretch>
        </p:blipFill>
        <p:spPr>
          <a:xfrm>
            <a:off x="2712464" y="2681151"/>
            <a:ext cx="7488000" cy="2216035"/>
          </a:xfrm>
          <a:prstGeom prst="roundRect">
            <a:avLst>
              <a:gd name="adj" fmla="val 5851"/>
            </a:avLst>
          </a:prstGeom>
          <a:effectLst>
            <a:outerShdw blurRad="63500" sx="102000" sy="102000" algn="ctr" rotWithShape="0">
              <a:prstClr val="black">
                <a:alpha val="40000"/>
              </a:prstClr>
            </a:outerShdw>
          </a:effectLst>
        </p:spPr>
      </p:pic>
      <p:pic>
        <p:nvPicPr>
          <p:cNvPr id="15" name="图片 14">
            <a:extLst>
              <a:ext uri="{FF2B5EF4-FFF2-40B4-BE49-F238E27FC236}">
                <a16:creationId xmlns:a16="http://schemas.microsoft.com/office/drawing/2014/main" id="{0AE85533-A7D2-40E9-9E7C-EBE482720026}"/>
              </a:ext>
            </a:extLst>
          </p:cNvPr>
          <p:cNvPicPr>
            <a:picLocks noChangeAspect="1"/>
          </p:cNvPicPr>
          <p:nvPr/>
        </p:nvPicPr>
        <p:blipFill>
          <a:blip r:embed="rId5"/>
          <a:stretch>
            <a:fillRect/>
          </a:stretch>
        </p:blipFill>
        <p:spPr>
          <a:xfrm>
            <a:off x="1128288" y="4005321"/>
            <a:ext cx="7488000" cy="2303999"/>
          </a:xfrm>
          <a:prstGeom prst="roundRect">
            <a:avLst>
              <a:gd name="adj" fmla="val 7034"/>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2221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7F7755-B138-47C0-9977-9E2571C31D5B}"/>
              </a:ext>
            </a:extLst>
          </p:cNvPr>
          <p:cNvSpPr>
            <a:spLocks noGrp="1"/>
          </p:cNvSpPr>
          <p:nvPr>
            <p:ph type="ctrTitle"/>
          </p:nvPr>
        </p:nvSpPr>
        <p:spPr/>
        <p:txBody>
          <a:bodyPr/>
          <a:lstStyle/>
          <a:p>
            <a:r>
              <a:rPr lang="zh-CN" altLang="en-US" dirty="0"/>
              <a:t>平台部署</a:t>
            </a:r>
          </a:p>
        </p:txBody>
      </p:sp>
    </p:spTree>
    <p:extLst>
      <p:ext uri="{BB962C8B-B14F-4D97-AF65-F5344CB8AC3E}">
        <p14:creationId xmlns:p14="http://schemas.microsoft.com/office/powerpoint/2010/main" val="147769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8E9C4-5AD0-4497-9CCB-416A59C789CF}"/>
              </a:ext>
            </a:extLst>
          </p:cNvPr>
          <p:cNvSpPr>
            <a:spLocks noGrp="1"/>
          </p:cNvSpPr>
          <p:nvPr>
            <p:ph type="ctrTitle"/>
          </p:nvPr>
        </p:nvSpPr>
        <p:spPr>
          <a:xfrm>
            <a:off x="625972" y="260650"/>
            <a:ext cx="9406467" cy="533921"/>
          </a:xfrm>
        </p:spPr>
        <p:txBody>
          <a:bodyPr/>
          <a:lstStyle/>
          <a:p>
            <a:r>
              <a:rPr lang="zh-CN" altLang="en-US" dirty="0"/>
              <a:t>平台环境要求</a:t>
            </a:r>
          </a:p>
        </p:txBody>
      </p:sp>
      <p:sp>
        <p:nvSpPr>
          <p:cNvPr id="3" name="内容占位符 2">
            <a:extLst>
              <a:ext uri="{FF2B5EF4-FFF2-40B4-BE49-F238E27FC236}">
                <a16:creationId xmlns:a16="http://schemas.microsoft.com/office/drawing/2014/main" id="{9AEC752B-1FF9-4893-B126-B58C478B51DB}"/>
              </a:ext>
            </a:extLst>
          </p:cNvPr>
          <p:cNvSpPr>
            <a:spLocks noGrp="1"/>
          </p:cNvSpPr>
          <p:nvPr>
            <p:ph sz="quarter" idx="10"/>
          </p:nvPr>
        </p:nvSpPr>
        <p:spPr>
          <a:xfrm>
            <a:off x="625971" y="1268765"/>
            <a:ext cx="11014645" cy="4855269"/>
          </a:xfrm>
        </p:spPr>
        <p:txBody>
          <a:bodyPr/>
          <a:lstStyle/>
          <a:p>
            <a:r>
              <a:rPr lang="zh-CN" altLang="en-US" dirty="0"/>
              <a:t>操作系统：</a:t>
            </a:r>
            <a:endParaRPr lang="en-US" altLang="zh-CN" dirty="0"/>
          </a:p>
          <a:p>
            <a:pPr lvl="1"/>
            <a:r>
              <a:rPr lang="en-US" altLang="zh-CN" dirty="0">
                <a:solidFill>
                  <a:srgbClr val="FF0000"/>
                </a:solidFill>
              </a:rPr>
              <a:t>Windows</a:t>
            </a:r>
            <a:r>
              <a:rPr lang="en-US" altLang="zh-CN" dirty="0"/>
              <a:t> 10 and 11 (Intel/AMD 64-bit)</a:t>
            </a:r>
          </a:p>
          <a:p>
            <a:pPr lvl="1"/>
            <a:r>
              <a:rPr lang="en-US" altLang="zh-CN" dirty="0">
                <a:solidFill>
                  <a:srgbClr val="FF0000"/>
                </a:solidFill>
              </a:rPr>
              <a:t>Linux</a:t>
            </a:r>
            <a:r>
              <a:rPr lang="en-US" altLang="zh-CN" dirty="0"/>
              <a:t> (Intel/AMD 64-bit, kernel 4.18.0 or higher and glibc 2.28 or higher)</a:t>
            </a:r>
          </a:p>
          <a:p>
            <a:r>
              <a:rPr lang="zh-CN" altLang="en-US" dirty="0"/>
              <a:t>内存：</a:t>
            </a:r>
            <a:r>
              <a:rPr lang="en-US" altLang="zh-CN" dirty="0"/>
              <a:t>8 GB </a:t>
            </a:r>
            <a:r>
              <a:rPr lang="zh-CN" altLang="en-US" dirty="0"/>
              <a:t>及以上</a:t>
            </a:r>
            <a:endParaRPr lang="en-US" altLang="zh-CN" dirty="0"/>
          </a:p>
          <a:p>
            <a:r>
              <a:rPr lang="en-US" altLang="zh-CN" dirty="0"/>
              <a:t>CPU</a:t>
            </a:r>
            <a:r>
              <a:rPr lang="zh-CN" altLang="en-US" dirty="0"/>
              <a:t>：</a:t>
            </a:r>
            <a:r>
              <a:rPr lang="en-US" altLang="zh-CN" dirty="0"/>
              <a:t>2 </a:t>
            </a:r>
            <a:r>
              <a:rPr lang="zh-CN" altLang="en-US" dirty="0"/>
              <a:t>核及以上</a:t>
            </a:r>
            <a:endParaRPr lang="en-US" altLang="zh-CN" dirty="0"/>
          </a:p>
        </p:txBody>
      </p:sp>
    </p:spTree>
    <p:extLst>
      <p:ext uri="{BB962C8B-B14F-4D97-AF65-F5344CB8AC3E}">
        <p14:creationId xmlns:p14="http://schemas.microsoft.com/office/powerpoint/2010/main" val="2208328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9B141-0A7C-4115-AECA-247C67F06872}"/>
              </a:ext>
            </a:extLst>
          </p:cNvPr>
          <p:cNvSpPr>
            <a:spLocks noGrp="1"/>
          </p:cNvSpPr>
          <p:nvPr>
            <p:ph type="ctrTitle"/>
          </p:nvPr>
        </p:nvSpPr>
        <p:spPr/>
        <p:txBody>
          <a:bodyPr/>
          <a:lstStyle/>
          <a:p>
            <a:r>
              <a:rPr lang="zh-CN" altLang="en-US" dirty="0"/>
              <a:t>平台部署方式</a:t>
            </a:r>
            <a:r>
              <a:rPr lang="en-US" altLang="zh-CN" dirty="0"/>
              <a:t>【</a:t>
            </a:r>
            <a:r>
              <a:rPr lang="zh-CN" altLang="en-US" dirty="0"/>
              <a:t>单机部署</a:t>
            </a:r>
            <a:r>
              <a:rPr lang="en-US" altLang="zh-CN" dirty="0"/>
              <a:t>】</a:t>
            </a:r>
            <a:br>
              <a:rPr lang="en-US" altLang="zh-CN" dirty="0"/>
            </a:br>
            <a:endParaRPr lang="zh-CN" altLang="en-US" dirty="0"/>
          </a:p>
        </p:txBody>
      </p:sp>
      <p:sp>
        <p:nvSpPr>
          <p:cNvPr id="3" name="内容占位符 2">
            <a:extLst>
              <a:ext uri="{FF2B5EF4-FFF2-40B4-BE49-F238E27FC236}">
                <a16:creationId xmlns:a16="http://schemas.microsoft.com/office/drawing/2014/main" id="{BD0C7D99-847E-4E1A-B37E-0356ADCD7A60}"/>
              </a:ext>
            </a:extLst>
          </p:cNvPr>
          <p:cNvSpPr>
            <a:spLocks noGrp="1"/>
          </p:cNvSpPr>
          <p:nvPr>
            <p:ph sz="quarter" idx="10"/>
          </p:nvPr>
        </p:nvSpPr>
        <p:spPr/>
        <p:txBody>
          <a:bodyPr/>
          <a:lstStyle/>
          <a:p>
            <a:pPr marL="514349" indent="-457200">
              <a:buFont typeface="+mj-ea"/>
              <a:buAutoNum type="circleNumDbPlain"/>
            </a:pPr>
            <a:r>
              <a:rPr lang="zh-CN" altLang="en-US" sz="2000" dirty="0"/>
              <a:t>安装 </a:t>
            </a:r>
            <a:r>
              <a:rPr lang="en-US" altLang="zh-CN" sz="2000" dirty="0"/>
              <a:t>ENVI/IDL</a:t>
            </a:r>
          </a:p>
          <a:p>
            <a:pPr marL="514349" indent="-457200">
              <a:buFont typeface="+mj-lt"/>
              <a:buAutoNum type="circleNumDbPlain"/>
            </a:pPr>
            <a:r>
              <a:rPr lang="zh-CN" altLang="en-US" sz="2000" dirty="0"/>
              <a:t>安装 </a:t>
            </a:r>
            <a:r>
              <a:rPr lang="en-US" altLang="zh-CN" sz="2000" b="0" i="0" dirty="0">
                <a:solidFill>
                  <a:srgbClr val="FFFFFF"/>
                </a:solidFill>
                <a:effectLst/>
                <a:latin typeface="Roboto"/>
              </a:rPr>
              <a:t>Geospatial Services Framework</a:t>
            </a:r>
            <a:endParaRPr lang="en-US" altLang="zh-CN" sz="2000" dirty="0">
              <a:solidFill>
                <a:srgbClr val="FFFFFF"/>
              </a:solidFill>
              <a:latin typeface="Roboto"/>
            </a:endParaRPr>
          </a:p>
          <a:p>
            <a:pPr marL="914384" lvl="1" indent="-457200"/>
            <a:r>
              <a:rPr lang="en-US" altLang="zh-CN" sz="1800" b="0" i="0" dirty="0">
                <a:solidFill>
                  <a:srgbClr val="FFFFFF"/>
                </a:solidFill>
                <a:effectLst/>
                <a:latin typeface="Roboto"/>
              </a:rPr>
              <a:t>Linux </a:t>
            </a:r>
            <a:r>
              <a:rPr lang="zh-CN" altLang="en-US" sz="1800" b="0" i="0" dirty="0">
                <a:solidFill>
                  <a:srgbClr val="FFFFFF"/>
                </a:solidFill>
                <a:effectLst/>
                <a:latin typeface="Roboto"/>
              </a:rPr>
              <a:t>需要手动安装依赖环境</a:t>
            </a:r>
            <a:endParaRPr lang="en-US" altLang="zh-CN" sz="1800" b="0" i="0" dirty="0">
              <a:solidFill>
                <a:srgbClr val="FFFFFF"/>
              </a:solidFill>
              <a:effectLst/>
              <a:latin typeface="Roboto"/>
            </a:endParaRPr>
          </a:p>
          <a:p>
            <a:pPr marL="1314420" lvl="2" indent="-457200"/>
            <a:r>
              <a:rPr lang="en-US" altLang="zh-CN" sz="1800" b="0" i="0" dirty="0">
                <a:solidFill>
                  <a:srgbClr val="FFFFFF"/>
                </a:solidFill>
                <a:effectLst/>
                <a:latin typeface="Roboto"/>
              </a:rPr>
              <a:t>Node.js, MongoDB, RabbitMQ</a:t>
            </a:r>
          </a:p>
          <a:p>
            <a:pPr marL="514349" indent="-457200">
              <a:buFont typeface="+mj-lt"/>
              <a:buAutoNum type="circleNumDbPlain"/>
            </a:pPr>
            <a:r>
              <a:rPr lang="zh-CN" altLang="en-US" sz="2000" dirty="0"/>
              <a:t>激活许可</a:t>
            </a:r>
            <a:endParaRPr lang="en-US" altLang="zh-CN" sz="2000" dirty="0"/>
          </a:p>
          <a:p>
            <a:pPr marL="514349" indent="-457200">
              <a:buFont typeface="+mj-lt"/>
              <a:buAutoNum type="circleNumDbPlain"/>
            </a:pPr>
            <a:r>
              <a:rPr lang="zh-CN" altLang="en-US" sz="2000" dirty="0"/>
              <a:t>启动 </a:t>
            </a:r>
            <a:r>
              <a:rPr lang="en-US" altLang="zh-CN" sz="2000" dirty="0"/>
              <a:t>GSF </a:t>
            </a:r>
            <a:r>
              <a:rPr lang="zh-CN" altLang="en-US" sz="2000" dirty="0"/>
              <a:t>服务</a:t>
            </a:r>
            <a:endParaRPr lang="en-US" altLang="zh-CN" sz="2000" dirty="0"/>
          </a:p>
        </p:txBody>
      </p:sp>
      <p:pic>
        <p:nvPicPr>
          <p:cNvPr id="9" name="图片 8">
            <a:extLst>
              <a:ext uri="{FF2B5EF4-FFF2-40B4-BE49-F238E27FC236}">
                <a16:creationId xmlns:a16="http://schemas.microsoft.com/office/drawing/2014/main" id="{51652E38-BD60-42F9-85C2-737C4E2115F9}"/>
              </a:ext>
            </a:extLst>
          </p:cNvPr>
          <p:cNvPicPr>
            <a:picLocks noChangeAspect="1"/>
          </p:cNvPicPr>
          <p:nvPr/>
        </p:nvPicPr>
        <p:blipFill>
          <a:blip r:embed="rId2"/>
          <a:stretch>
            <a:fillRect/>
          </a:stretch>
        </p:blipFill>
        <p:spPr>
          <a:xfrm>
            <a:off x="6456040" y="612754"/>
            <a:ext cx="3816979" cy="2960262"/>
          </a:xfrm>
          <a:prstGeom prst="roundRect">
            <a:avLst>
              <a:gd name="adj" fmla="val 2572"/>
            </a:avLst>
          </a:prstGeom>
        </p:spPr>
      </p:pic>
      <p:pic>
        <p:nvPicPr>
          <p:cNvPr id="5" name="图片 4">
            <a:extLst>
              <a:ext uri="{FF2B5EF4-FFF2-40B4-BE49-F238E27FC236}">
                <a16:creationId xmlns:a16="http://schemas.microsoft.com/office/drawing/2014/main" id="{88471DC2-55F3-4FAA-B45F-D147FAF2EEA7}"/>
              </a:ext>
            </a:extLst>
          </p:cNvPr>
          <p:cNvPicPr>
            <a:picLocks noChangeAspect="1"/>
          </p:cNvPicPr>
          <p:nvPr/>
        </p:nvPicPr>
        <p:blipFill>
          <a:blip r:embed="rId3"/>
          <a:stretch>
            <a:fillRect/>
          </a:stretch>
        </p:blipFill>
        <p:spPr>
          <a:xfrm>
            <a:off x="7320136" y="2052914"/>
            <a:ext cx="3816979" cy="2960262"/>
          </a:xfrm>
          <a:prstGeom prst="roundRect">
            <a:avLst>
              <a:gd name="adj" fmla="val 2272"/>
            </a:avLst>
          </a:prstGeom>
        </p:spPr>
      </p:pic>
      <p:grpSp>
        <p:nvGrpSpPr>
          <p:cNvPr id="12" name="组合 11">
            <a:extLst>
              <a:ext uri="{FF2B5EF4-FFF2-40B4-BE49-F238E27FC236}">
                <a16:creationId xmlns:a16="http://schemas.microsoft.com/office/drawing/2014/main" id="{30A1F23C-ACA2-47BE-BB92-08E11DE74CF7}"/>
              </a:ext>
            </a:extLst>
          </p:cNvPr>
          <p:cNvGrpSpPr/>
          <p:nvPr/>
        </p:nvGrpSpPr>
        <p:grpSpPr>
          <a:xfrm>
            <a:off x="8248830" y="3597348"/>
            <a:ext cx="3752381" cy="2420690"/>
            <a:chOff x="8328248" y="3760664"/>
            <a:chExt cx="3752381" cy="2420690"/>
          </a:xfrm>
        </p:grpSpPr>
        <p:pic>
          <p:nvPicPr>
            <p:cNvPr id="10" name="图片 9">
              <a:extLst>
                <a:ext uri="{FF2B5EF4-FFF2-40B4-BE49-F238E27FC236}">
                  <a16:creationId xmlns:a16="http://schemas.microsoft.com/office/drawing/2014/main" id="{41788333-DCC7-4193-B4CC-A8C7B1FBF9FE}"/>
                </a:ext>
              </a:extLst>
            </p:cNvPr>
            <p:cNvPicPr>
              <a:picLocks noChangeAspect="1"/>
            </p:cNvPicPr>
            <p:nvPr/>
          </p:nvPicPr>
          <p:blipFill>
            <a:blip r:embed="rId4"/>
            <a:stretch>
              <a:fillRect/>
            </a:stretch>
          </p:blipFill>
          <p:spPr>
            <a:xfrm>
              <a:off x="8328248" y="3760664"/>
              <a:ext cx="3752381" cy="1828571"/>
            </a:xfrm>
            <a:prstGeom prst="roundRect">
              <a:avLst>
                <a:gd name="adj" fmla="val 4530"/>
              </a:avLst>
            </a:prstGeom>
            <a:ln>
              <a:noFill/>
            </a:ln>
            <a:effectLst>
              <a:outerShdw blurRad="292100" dist="139700" dir="2700000" algn="tl" rotWithShape="0">
                <a:srgbClr val="333333">
                  <a:alpha val="65000"/>
                </a:srgbClr>
              </a:outerShdw>
            </a:effectLst>
          </p:spPr>
        </p:pic>
        <p:sp>
          <p:nvSpPr>
            <p:cNvPr id="11" name="文本框 10">
              <a:extLst>
                <a:ext uri="{FF2B5EF4-FFF2-40B4-BE49-F238E27FC236}">
                  <a16:creationId xmlns:a16="http://schemas.microsoft.com/office/drawing/2014/main" id="{74AB837C-8899-4BC6-843D-5A82DEFB55F2}"/>
                </a:ext>
              </a:extLst>
            </p:cNvPr>
            <p:cNvSpPr txBox="1"/>
            <p:nvPr/>
          </p:nvSpPr>
          <p:spPr>
            <a:xfrm>
              <a:off x="8328248" y="5466265"/>
              <a:ext cx="3752381" cy="715089"/>
            </a:xfrm>
            <a:prstGeom prst="roundRect">
              <a:avLst>
                <a:gd name="adj" fmla="val 11701"/>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CN" dirty="0">
                  <a:solidFill>
                    <a:schemeClr val="bg1">
                      <a:lumMod val="95000"/>
                    </a:schemeClr>
                  </a:solidFill>
                  <a:latin typeface="+mj-ea"/>
                  <a:ea typeface="+mj-ea"/>
                </a:rPr>
                <a:t>1</a:t>
              </a:r>
              <a:r>
                <a:rPr lang="zh-CN" altLang="en-US" dirty="0">
                  <a:solidFill>
                    <a:schemeClr val="bg1">
                      <a:lumMod val="95000"/>
                    </a:schemeClr>
                  </a:solidFill>
                  <a:latin typeface="+mj-ea"/>
                  <a:ea typeface="+mj-ea"/>
                </a:rPr>
                <a:t>个单机许可，可设置</a:t>
              </a:r>
              <a:r>
                <a:rPr lang="en-US" altLang="zh-CN" dirty="0">
                  <a:solidFill>
                    <a:schemeClr val="bg1">
                      <a:lumMod val="95000"/>
                    </a:schemeClr>
                  </a:solidFill>
                  <a:latin typeface="+mj-ea"/>
                  <a:ea typeface="+mj-ea"/>
                </a:rPr>
                <a:t>Workers</a:t>
              </a:r>
              <a:r>
                <a:rPr lang="zh-CN" altLang="en-US" dirty="0">
                  <a:solidFill>
                    <a:schemeClr val="bg1">
                      <a:lumMod val="95000"/>
                    </a:schemeClr>
                  </a:solidFill>
                  <a:latin typeface="+mj-ea"/>
                  <a:ea typeface="+mj-ea"/>
                </a:rPr>
                <a:t>为</a:t>
              </a:r>
              <a:r>
                <a:rPr lang="en-US" altLang="zh-CN" dirty="0">
                  <a:solidFill>
                    <a:schemeClr val="bg1">
                      <a:lumMod val="95000"/>
                    </a:schemeClr>
                  </a:solidFill>
                  <a:latin typeface="+mj-ea"/>
                  <a:ea typeface="+mj-ea"/>
                </a:rPr>
                <a:t>2</a:t>
              </a:r>
            </a:p>
            <a:p>
              <a:pPr algn="ctr"/>
              <a:r>
                <a:rPr lang="en-US" altLang="zh-CN" dirty="0">
                  <a:solidFill>
                    <a:schemeClr val="bg1">
                      <a:lumMod val="95000"/>
                    </a:schemeClr>
                  </a:solidFill>
                  <a:latin typeface="+mj-ea"/>
                  <a:ea typeface="+mj-ea"/>
                </a:rPr>
                <a:t>1</a:t>
              </a:r>
              <a:r>
                <a:rPr lang="zh-CN" altLang="en-US" dirty="0">
                  <a:solidFill>
                    <a:schemeClr val="bg1">
                      <a:lumMod val="95000"/>
                    </a:schemeClr>
                  </a:solidFill>
                  <a:latin typeface="+mj-ea"/>
                  <a:ea typeface="+mj-ea"/>
                </a:rPr>
                <a:t>个浮动许可，可设置</a:t>
              </a:r>
              <a:r>
                <a:rPr lang="en-US" altLang="zh-CN" dirty="0">
                  <a:solidFill>
                    <a:schemeClr val="bg1">
                      <a:lumMod val="95000"/>
                    </a:schemeClr>
                  </a:solidFill>
                  <a:latin typeface="+mj-ea"/>
                  <a:ea typeface="+mj-ea"/>
                </a:rPr>
                <a:t>Workers</a:t>
              </a:r>
              <a:r>
                <a:rPr lang="zh-CN" altLang="en-US" dirty="0">
                  <a:solidFill>
                    <a:schemeClr val="bg1">
                      <a:lumMod val="95000"/>
                    </a:schemeClr>
                  </a:solidFill>
                  <a:latin typeface="+mj-ea"/>
                  <a:ea typeface="+mj-ea"/>
                </a:rPr>
                <a:t>为</a:t>
              </a:r>
              <a:r>
                <a:rPr lang="en-US" altLang="zh-CN" dirty="0">
                  <a:solidFill>
                    <a:schemeClr val="bg1">
                      <a:lumMod val="95000"/>
                    </a:schemeClr>
                  </a:solidFill>
                  <a:latin typeface="+mj-ea"/>
                  <a:ea typeface="+mj-ea"/>
                </a:rPr>
                <a:t>1</a:t>
              </a:r>
              <a:endParaRPr lang="zh-CN" altLang="en-US" dirty="0">
                <a:solidFill>
                  <a:schemeClr val="bg1">
                    <a:lumMod val="95000"/>
                  </a:schemeClr>
                </a:solidFill>
                <a:latin typeface="+mj-ea"/>
                <a:ea typeface="+mj-ea"/>
              </a:endParaRPr>
            </a:p>
          </p:txBody>
        </p:sp>
      </p:grpSp>
      <p:pic>
        <p:nvPicPr>
          <p:cNvPr id="14" name="图片 13">
            <a:extLst>
              <a:ext uri="{FF2B5EF4-FFF2-40B4-BE49-F238E27FC236}">
                <a16:creationId xmlns:a16="http://schemas.microsoft.com/office/drawing/2014/main" id="{3E08E188-6C1B-484D-ABEC-08B60A7C5D8B}"/>
              </a:ext>
            </a:extLst>
          </p:cNvPr>
          <p:cNvPicPr>
            <a:picLocks noChangeAspect="1"/>
          </p:cNvPicPr>
          <p:nvPr/>
        </p:nvPicPr>
        <p:blipFill rotWithShape="1">
          <a:blip r:embed="rId5"/>
          <a:srcRect r="45223" b="60123"/>
          <a:stretch/>
        </p:blipFill>
        <p:spPr>
          <a:xfrm>
            <a:off x="782047" y="4077072"/>
            <a:ext cx="5453319" cy="2107267"/>
          </a:xfrm>
          <a:prstGeom prst="roundRect">
            <a:avLst>
              <a:gd name="adj" fmla="val 3452"/>
            </a:avLst>
          </a:prstGeom>
        </p:spPr>
      </p:pic>
    </p:spTree>
    <p:extLst>
      <p:ext uri="{BB962C8B-B14F-4D97-AF65-F5344CB8AC3E}">
        <p14:creationId xmlns:p14="http://schemas.microsoft.com/office/powerpoint/2010/main" val="103208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A2D34-D3E4-4B75-B7F1-DB80ED50BD6E}"/>
              </a:ext>
            </a:extLst>
          </p:cNvPr>
          <p:cNvSpPr>
            <a:spLocks noGrp="1"/>
          </p:cNvSpPr>
          <p:nvPr>
            <p:ph type="ctr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5318FBEB-E65C-4164-945C-96F8B7DF43E4}"/>
              </a:ext>
            </a:extLst>
          </p:cNvPr>
          <p:cNvSpPr>
            <a:spLocks noGrp="1"/>
          </p:cNvSpPr>
          <p:nvPr>
            <p:ph sz="quarter" idx="10"/>
          </p:nvPr>
        </p:nvSpPr>
        <p:spPr/>
        <p:txBody>
          <a:bodyPr/>
          <a:lstStyle/>
          <a:p>
            <a:r>
              <a:rPr lang="zh-CN" altLang="en-US" dirty="0"/>
              <a:t>产品介绍</a:t>
            </a:r>
            <a:endParaRPr lang="en-US" altLang="zh-CN" dirty="0"/>
          </a:p>
          <a:p>
            <a:r>
              <a:rPr lang="zh-CN" altLang="en-US" dirty="0"/>
              <a:t>典型应用</a:t>
            </a:r>
            <a:endParaRPr lang="en-US" altLang="zh-CN" dirty="0"/>
          </a:p>
          <a:p>
            <a:r>
              <a:rPr lang="zh-CN" altLang="en-US" dirty="0"/>
              <a:t>平台部署</a:t>
            </a:r>
            <a:endParaRPr lang="en-US" altLang="zh-CN" dirty="0"/>
          </a:p>
          <a:p>
            <a:endParaRPr lang="zh-CN" altLang="en-US" dirty="0"/>
          </a:p>
        </p:txBody>
      </p:sp>
      <p:pic>
        <p:nvPicPr>
          <p:cNvPr id="5" name="图片 4">
            <a:extLst>
              <a:ext uri="{FF2B5EF4-FFF2-40B4-BE49-F238E27FC236}">
                <a16:creationId xmlns:a16="http://schemas.microsoft.com/office/drawing/2014/main" id="{61BB563D-D492-4E98-B1FD-BDDDC1AC3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5960" y="1700808"/>
            <a:ext cx="4659638" cy="3743243"/>
          </a:xfrm>
          <a:prstGeom prst="rect">
            <a:avLst/>
          </a:prstGeom>
        </p:spPr>
      </p:pic>
    </p:spTree>
    <p:extLst>
      <p:ext uri="{BB962C8B-B14F-4D97-AF65-F5344CB8AC3E}">
        <p14:creationId xmlns:p14="http://schemas.microsoft.com/office/powerpoint/2010/main" val="1431550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9B141-0A7C-4115-AECA-247C67F06872}"/>
              </a:ext>
            </a:extLst>
          </p:cNvPr>
          <p:cNvSpPr>
            <a:spLocks noGrp="1"/>
          </p:cNvSpPr>
          <p:nvPr>
            <p:ph type="ctrTitle"/>
          </p:nvPr>
        </p:nvSpPr>
        <p:spPr>
          <a:xfrm>
            <a:off x="625972" y="260650"/>
            <a:ext cx="9406467" cy="533921"/>
          </a:xfrm>
        </p:spPr>
        <p:txBody>
          <a:bodyPr/>
          <a:lstStyle/>
          <a:p>
            <a:r>
              <a:rPr lang="zh-CN" altLang="en-US" dirty="0"/>
              <a:t>平台部署方式</a:t>
            </a:r>
            <a:r>
              <a:rPr lang="en-US" altLang="zh-CN" dirty="0"/>
              <a:t>【</a:t>
            </a:r>
            <a:r>
              <a:rPr lang="zh-CN" altLang="en-US" dirty="0"/>
              <a:t>集群部署</a:t>
            </a:r>
            <a:r>
              <a:rPr lang="en-US" altLang="zh-CN" dirty="0"/>
              <a:t>】</a:t>
            </a:r>
            <a:endParaRPr lang="zh-CN" altLang="en-US" dirty="0"/>
          </a:p>
        </p:txBody>
      </p:sp>
      <p:sp>
        <p:nvSpPr>
          <p:cNvPr id="3" name="内容占位符 2">
            <a:extLst>
              <a:ext uri="{FF2B5EF4-FFF2-40B4-BE49-F238E27FC236}">
                <a16:creationId xmlns:a16="http://schemas.microsoft.com/office/drawing/2014/main" id="{BD0C7D99-847E-4E1A-B37E-0356ADCD7A60}"/>
              </a:ext>
            </a:extLst>
          </p:cNvPr>
          <p:cNvSpPr>
            <a:spLocks noGrp="1"/>
          </p:cNvSpPr>
          <p:nvPr>
            <p:ph sz="quarter" idx="10"/>
          </p:nvPr>
        </p:nvSpPr>
        <p:spPr>
          <a:xfrm>
            <a:off x="625971" y="1268765"/>
            <a:ext cx="11014645" cy="4855269"/>
          </a:xfrm>
        </p:spPr>
        <p:txBody>
          <a:bodyPr/>
          <a:lstStyle/>
          <a:p>
            <a:pPr marL="0" indent="0">
              <a:buNone/>
            </a:pPr>
            <a:r>
              <a:rPr lang="en-US" altLang="zh-CN" dirty="0"/>
              <a:t>Windows </a:t>
            </a:r>
            <a:r>
              <a:rPr lang="zh-CN" altLang="en-US" dirty="0"/>
              <a:t>集群</a:t>
            </a:r>
            <a:endParaRPr lang="en-US" altLang="zh-CN" dirty="0"/>
          </a:p>
          <a:p>
            <a:pPr lvl="1"/>
            <a:r>
              <a:rPr lang="zh-CN" altLang="en-US" dirty="0"/>
              <a:t>每个</a:t>
            </a:r>
            <a:r>
              <a:rPr lang="zh-CN" altLang="en-US" dirty="0">
                <a:solidFill>
                  <a:srgbClr val="FFC000"/>
                </a:solidFill>
              </a:rPr>
              <a:t>节点均需安装 </a:t>
            </a:r>
            <a:r>
              <a:rPr lang="en-US" altLang="zh-CN" dirty="0"/>
              <a:t>ENVI</a:t>
            </a:r>
            <a:r>
              <a:rPr lang="zh-CN" altLang="en-US" dirty="0"/>
              <a:t>、</a:t>
            </a:r>
            <a:r>
              <a:rPr lang="en-US" altLang="zh-CN" dirty="0"/>
              <a:t>GSF</a:t>
            </a:r>
          </a:p>
          <a:p>
            <a:pPr marL="0" indent="0">
              <a:buNone/>
            </a:pPr>
            <a:r>
              <a:rPr lang="en-US" altLang="zh-CN" dirty="0"/>
              <a:t>Linux </a:t>
            </a:r>
            <a:r>
              <a:rPr lang="zh-CN" altLang="en-US" dirty="0"/>
              <a:t>集群</a:t>
            </a:r>
            <a:endParaRPr lang="en-US" altLang="zh-CN" dirty="0"/>
          </a:p>
          <a:p>
            <a:pPr marL="742935" lvl="1" indent="-342900"/>
            <a:r>
              <a:rPr lang="zh-CN" altLang="en-US" dirty="0"/>
              <a:t>可以将 </a:t>
            </a:r>
            <a:r>
              <a:rPr lang="en-US" altLang="zh-CN" dirty="0"/>
              <a:t>ENVI</a:t>
            </a:r>
            <a:r>
              <a:rPr lang="zh-CN" altLang="en-US" dirty="0"/>
              <a:t>、</a:t>
            </a:r>
            <a:r>
              <a:rPr lang="en-US" altLang="zh-CN" dirty="0"/>
              <a:t>GSF </a:t>
            </a:r>
            <a:r>
              <a:rPr lang="zh-CN" altLang="en-US" dirty="0"/>
              <a:t>安装在</a:t>
            </a:r>
            <a:r>
              <a:rPr lang="zh-CN" altLang="en-US" dirty="0">
                <a:solidFill>
                  <a:srgbClr val="FFC000"/>
                </a:solidFill>
              </a:rPr>
              <a:t>共享目录</a:t>
            </a:r>
            <a:r>
              <a:rPr lang="zh-CN" altLang="en-US" dirty="0"/>
              <a:t>中，在每个节点</a:t>
            </a:r>
            <a:r>
              <a:rPr lang="zh-CN" altLang="en-US" dirty="0">
                <a:solidFill>
                  <a:srgbClr val="FFC000"/>
                </a:solidFill>
              </a:rPr>
              <a:t>添加 </a:t>
            </a:r>
            <a:r>
              <a:rPr lang="en-US" altLang="zh-CN" dirty="0">
                <a:solidFill>
                  <a:srgbClr val="FFC000"/>
                </a:solidFill>
              </a:rPr>
              <a:t>GSF </a:t>
            </a:r>
            <a:r>
              <a:rPr lang="zh-CN" altLang="en-US" dirty="0">
                <a:solidFill>
                  <a:srgbClr val="FFC000"/>
                </a:solidFill>
              </a:rPr>
              <a:t>服务</a:t>
            </a:r>
            <a:r>
              <a:rPr lang="zh-CN" altLang="en-US" dirty="0"/>
              <a:t>即可</a:t>
            </a:r>
            <a:endParaRPr lang="en-US" altLang="zh-CN" dirty="0"/>
          </a:p>
          <a:p>
            <a:pPr marL="742935" lvl="1" indent="-342900"/>
            <a:r>
              <a:rPr lang="en-US" altLang="zh-CN" dirty="0">
                <a:hlinkClick r:id="rId2"/>
              </a:rPr>
              <a:t>http://localhost:9191/help/tutorials/clustering</a:t>
            </a:r>
            <a:endParaRPr lang="en-US" altLang="zh-CN" dirty="0"/>
          </a:p>
          <a:p>
            <a:pPr marL="742935" lvl="1" indent="-342900"/>
            <a:endParaRPr lang="en-US" altLang="zh-CN" dirty="0"/>
          </a:p>
          <a:p>
            <a:pPr marL="742935" lvl="1" indent="-342900"/>
            <a:endParaRPr lang="en-US" altLang="zh-CN" dirty="0"/>
          </a:p>
          <a:p>
            <a:pPr marL="0" indent="0">
              <a:buNone/>
            </a:pPr>
            <a:r>
              <a:rPr lang="en-US" altLang="zh-CN" dirty="0"/>
              <a:t>Workspace </a:t>
            </a:r>
            <a:r>
              <a:rPr lang="zh-CN" altLang="en-US" dirty="0"/>
              <a:t>可选择</a:t>
            </a:r>
            <a:endParaRPr lang="en-US" altLang="zh-CN" dirty="0"/>
          </a:p>
          <a:p>
            <a:pPr marL="742935" lvl="1" indent="-342900"/>
            <a:r>
              <a:rPr lang="zh-CN" altLang="en-US" dirty="0">
                <a:solidFill>
                  <a:srgbClr val="FF0000"/>
                </a:solidFill>
              </a:rPr>
              <a:t>分布式</a:t>
            </a:r>
            <a:endParaRPr lang="en-US" altLang="zh-CN" dirty="0">
              <a:solidFill>
                <a:srgbClr val="FF0000"/>
              </a:solidFill>
            </a:endParaRPr>
          </a:p>
          <a:p>
            <a:pPr marL="742935" lvl="1" indent="-342900"/>
            <a:r>
              <a:rPr lang="zh-CN" altLang="en-US" dirty="0">
                <a:solidFill>
                  <a:srgbClr val="00B050"/>
                </a:solidFill>
              </a:rPr>
              <a:t>共享式</a:t>
            </a:r>
            <a:endParaRPr lang="en-US" altLang="zh-CN" dirty="0">
              <a:solidFill>
                <a:srgbClr val="00B050"/>
              </a:solidFill>
            </a:endParaRPr>
          </a:p>
          <a:p>
            <a:pPr marL="400035" lvl="1" indent="0">
              <a:buNone/>
            </a:pPr>
            <a:endParaRPr lang="en-US" altLang="zh-CN" dirty="0"/>
          </a:p>
          <a:p>
            <a:pPr marL="742935" lvl="1" indent="-342900"/>
            <a:endParaRPr lang="en-US" altLang="zh-CN" dirty="0"/>
          </a:p>
        </p:txBody>
      </p:sp>
      <p:pic>
        <p:nvPicPr>
          <p:cNvPr id="1026" name="Picture 2">
            <a:extLst>
              <a:ext uri="{FF2B5EF4-FFF2-40B4-BE49-F238E27FC236}">
                <a16:creationId xmlns:a16="http://schemas.microsoft.com/office/drawing/2014/main" id="{8222C1A1-F44E-4580-86FC-BAB23F2135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82"/>
          <a:stretch/>
        </p:blipFill>
        <p:spPr bwMode="auto">
          <a:xfrm>
            <a:off x="6816080" y="4581814"/>
            <a:ext cx="2278832" cy="2015543"/>
          </a:xfrm>
          <a:prstGeom prst="roundRect">
            <a:avLst>
              <a:gd name="adj" fmla="val 10501"/>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16B2AA-519F-4BC5-9912-97832B02E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4352" y="3300053"/>
            <a:ext cx="2620207" cy="3297847"/>
          </a:xfrm>
          <a:prstGeom prst="roundRect">
            <a:avLst>
              <a:gd name="adj" fmla="val 6841"/>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EC97510-72D6-4FFC-98A8-BD4A745E9D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349"/>
          <a:stretch/>
        </p:blipFill>
        <p:spPr bwMode="auto">
          <a:xfrm>
            <a:off x="3757042" y="4581815"/>
            <a:ext cx="2481130" cy="2015543"/>
          </a:xfrm>
          <a:prstGeom prst="roundRect">
            <a:avLst>
              <a:gd name="adj" fmla="val 10501"/>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617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2AA84-BA48-4E23-BC9B-94CE958EA4C3}"/>
              </a:ext>
            </a:extLst>
          </p:cNvPr>
          <p:cNvSpPr>
            <a:spLocks noGrp="1"/>
          </p:cNvSpPr>
          <p:nvPr>
            <p:ph type="ctrTitle"/>
          </p:nvPr>
        </p:nvSpPr>
        <p:spPr/>
        <p:txBody>
          <a:bodyPr/>
          <a:lstStyle/>
          <a:p>
            <a:r>
              <a:rPr lang="en-US" altLang="zh-CN" dirty="0"/>
              <a:t>GSF </a:t>
            </a:r>
            <a:r>
              <a:rPr lang="zh-CN" altLang="en-US" dirty="0"/>
              <a:t>控制台</a:t>
            </a:r>
          </a:p>
        </p:txBody>
      </p:sp>
      <p:sp>
        <p:nvSpPr>
          <p:cNvPr id="3" name="内容占位符 2">
            <a:extLst>
              <a:ext uri="{FF2B5EF4-FFF2-40B4-BE49-F238E27FC236}">
                <a16:creationId xmlns:a16="http://schemas.microsoft.com/office/drawing/2014/main" id="{48A9A8BD-3FE8-4A96-8568-851EAE5CE2AE}"/>
              </a:ext>
            </a:extLst>
          </p:cNvPr>
          <p:cNvSpPr>
            <a:spLocks noGrp="1"/>
          </p:cNvSpPr>
          <p:nvPr>
            <p:ph sz="quarter" idx="10"/>
          </p:nvPr>
        </p:nvSpPr>
        <p:spPr/>
        <p:txBody>
          <a:bodyPr/>
          <a:lstStyle/>
          <a:p>
            <a:pPr marL="0" indent="0">
              <a:buNone/>
            </a:pPr>
            <a:r>
              <a:rPr lang="en-US" altLang="zh-CN" dirty="0">
                <a:hlinkClick r:id="rId2"/>
              </a:rPr>
              <a:t>http://localhost:9191</a:t>
            </a:r>
            <a:endParaRPr lang="en-US" altLang="zh-CN" dirty="0"/>
          </a:p>
          <a:p>
            <a:pPr lvl="1"/>
            <a:r>
              <a:rPr lang="zh-CN" altLang="en-US" dirty="0"/>
              <a:t>示例</a:t>
            </a:r>
            <a:endParaRPr lang="en-US" altLang="zh-CN" dirty="0"/>
          </a:p>
          <a:p>
            <a:pPr lvl="1"/>
            <a:r>
              <a:rPr lang="zh-CN" altLang="en-US" dirty="0"/>
              <a:t>帮助</a:t>
            </a:r>
            <a:endParaRPr lang="en-US" altLang="zh-CN" dirty="0"/>
          </a:p>
          <a:p>
            <a:pPr lvl="1"/>
            <a:r>
              <a:rPr lang="zh-CN" altLang="en-US" dirty="0"/>
              <a:t>任务监控</a:t>
            </a:r>
            <a:endParaRPr lang="en-US" altLang="zh-CN" dirty="0"/>
          </a:p>
          <a:p>
            <a:pPr lvl="1"/>
            <a:r>
              <a:rPr lang="zh-CN" altLang="en-US" dirty="0"/>
              <a:t>客户端 </a:t>
            </a:r>
            <a:r>
              <a:rPr lang="en-US" altLang="zh-CN" dirty="0"/>
              <a:t>SDK</a:t>
            </a:r>
            <a:endParaRPr lang="zh-CN" altLang="en-US" dirty="0"/>
          </a:p>
        </p:txBody>
      </p:sp>
      <p:sp>
        <p:nvSpPr>
          <p:cNvPr id="4" name="内容占位符 2">
            <a:extLst>
              <a:ext uri="{FF2B5EF4-FFF2-40B4-BE49-F238E27FC236}">
                <a16:creationId xmlns:a16="http://schemas.microsoft.com/office/drawing/2014/main" id="{975D940B-E7C8-4124-95EB-93EEC1D06A2B}"/>
              </a:ext>
            </a:extLst>
          </p:cNvPr>
          <p:cNvSpPr txBox="1">
            <a:spLocks/>
          </p:cNvSpPr>
          <p:nvPr/>
        </p:nvSpPr>
        <p:spPr>
          <a:xfrm>
            <a:off x="625972" y="1196752"/>
            <a:ext cx="11014645" cy="4855269"/>
          </a:xfrm>
          <a:prstGeom prst="rect">
            <a:avLst/>
          </a:prstGeom>
        </p:spPr>
        <p:txBody>
          <a:bodyPr/>
          <a:lstStyle>
            <a:lvl1pPr marL="342888" indent="-342888" algn="l" rtl="0" eaLnBrk="1" fontAlgn="base" hangingPunct="1">
              <a:lnSpc>
                <a:spcPct val="120000"/>
              </a:lnSpc>
              <a:spcBef>
                <a:spcPct val="20000"/>
              </a:spcBef>
              <a:spcAft>
                <a:spcPct val="0"/>
              </a:spcAft>
              <a:buFont typeface="Arial" charset="0"/>
              <a:buChar char="•"/>
              <a:defRPr sz="2400" kern="1200">
                <a:solidFill>
                  <a:schemeClr val="bg1"/>
                </a:solidFill>
                <a:latin typeface="+mj-ea"/>
                <a:ea typeface="+mj-ea"/>
                <a:cs typeface="+mn-cs"/>
              </a:defRPr>
            </a:lvl1pPr>
            <a:lvl2pPr marL="742923" indent="-285739" algn="l" rtl="0" eaLnBrk="1" fontAlgn="base" hangingPunct="1">
              <a:lnSpc>
                <a:spcPct val="120000"/>
              </a:lnSpc>
              <a:spcBef>
                <a:spcPct val="20000"/>
              </a:spcBef>
              <a:spcAft>
                <a:spcPct val="0"/>
              </a:spcAft>
              <a:buFont typeface="Arial" charset="0"/>
              <a:buChar char="–"/>
              <a:defRPr sz="2000" kern="1200">
                <a:solidFill>
                  <a:schemeClr val="bg1"/>
                </a:solidFill>
                <a:latin typeface="+mj-ea"/>
                <a:ea typeface="+mj-ea"/>
                <a:cs typeface="+mn-cs"/>
              </a:defRPr>
            </a:lvl2pPr>
            <a:lvl3pPr marL="1142959" indent="-228592" algn="l" rtl="0" eaLnBrk="1" fontAlgn="base" hangingPunct="1">
              <a:lnSpc>
                <a:spcPct val="120000"/>
              </a:lnSpc>
              <a:spcBef>
                <a:spcPct val="20000"/>
              </a:spcBef>
              <a:spcAft>
                <a:spcPct val="0"/>
              </a:spcAft>
              <a:buFont typeface="Arial" charset="0"/>
              <a:buChar char="•"/>
              <a:defRPr sz="2000" kern="1200">
                <a:solidFill>
                  <a:schemeClr val="bg1"/>
                </a:solidFill>
                <a:latin typeface="+mj-ea"/>
                <a:ea typeface="+mj-ea"/>
                <a:cs typeface="+mn-cs"/>
              </a:defRPr>
            </a:lvl3pPr>
            <a:lvl4pPr marL="1600142" indent="-228592" algn="l" rtl="0" eaLnBrk="1" fontAlgn="base" hangingPunct="1">
              <a:lnSpc>
                <a:spcPct val="120000"/>
              </a:lnSpc>
              <a:spcBef>
                <a:spcPct val="20000"/>
              </a:spcBef>
              <a:spcAft>
                <a:spcPct val="0"/>
              </a:spcAft>
              <a:buFont typeface="Arial" charset="0"/>
              <a:buChar char="–"/>
              <a:defRPr sz="2000" kern="1200">
                <a:solidFill>
                  <a:schemeClr val="bg1"/>
                </a:solidFill>
                <a:latin typeface="+mj-ea"/>
                <a:ea typeface="+mj-ea"/>
                <a:cs typeface="+mn-cs"/>
              </a:defRPr>
            </a:lvl4pPr>
            <a:lvl5pPr marL="2057326" indent="-228592" algn="l" rtl="0" eaLnBrk="1" fontAlgn="base" hangingPunct="1">
              <a:lnSpc>
                <a:spcPct val="120000"/>
              </a:lnSpc>
              <a:spcBef>
                <a:spcPct val="20000"/>
              </a:spcBef>
              <a:spcAft>
                <a:spcPct val="0"/>
              </a:spcAft>
              <a:buFont typeface="Arial" charset="0"/>
              <a:buChar char="»"/>
              <a:defRPr sz="2000" kern="1200">
                <a:solidFill>
                  <a:schemeClr val="bg1"/>
                </a:solidFill>
                <a:latin typeface="+mj-ea"/>
                <a:ea typeface="+mj-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0"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zh-CN" altLang="en-US" dirty="0"/>
          </a:p>
        </p:txBody>
      </p:sp>
      <p:pic>
        <p:nvPicPr>
          <p:cNvPr id="8" name="图片 7">
            <a:extLst>
              <a:ext uri="{FF2B5EF4-FFF2-40B4-BE49-F238E27FC236}">
                <a16:creationId xmlns:a16="http://schemas.microsoft.com/office/drawing/2014/main" id="{0B7C8399-6AA6-445A-BE43-6BFCD1D4E722}"/>
              </a:ext>
            </a:extLst>
          </p:cNvPr>
          <p:cNvPicPr>
            <a:picLocks noChangeAspect="1"/>
          </p:cNvPicPr>
          <p:nvPr/>
        </p:nvPicPr>
        <p:blipFill>
          <a:blip r:embed="rId3"/>
          <a:stretch>
            <a:fillRect/>
          </a:stretch>
        </p:blipFill>
        <p:spPr>
          <a:xfrm>
            <a:off x="3503712" y="1915185"/>
            <a:ext cx="8446004" cy="4761900"/>
          </a:xfrm>
          <a:prstGeom prst="roundRect">
            <a:avLst>
              <a:gd name="adj" fmla="val 1939"/>
            </a:avLst>
          </a:prstGeom>
        </p:spPr>
      </p:pic>
    </p:spTree>
    <p:extLst>
      <p:ext uri="{BB962C8B-B14F-4D97-AF65-F5344CB8AC3E}">
        <p14:creationId xmlns:p14="http://schemas.microsoft.com/office/powerpoint/2010/main" val="495031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65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遥感软件系统的发展</a:t>
            </a:r>
          </a:p>
        </p:txBody>
      </p:sp>
      <p:grpSp>
        <p:nvGrpSpPr>
          <p:cNvPr id="19" name="组合 18"/>
          <p:cNvGrpSpPr/>
          <p:nvPr/>
        </p:nvGrpSpPr>
        <p:grpSpPr>
          <a:xfrm>
            <a:off x="335543" y="1219138"/>
            <a:ext cx="11982370" cy="5191964"/>
            <a:chOff x="1706687" y="2569265"/>
            <a:chExt cx="14608051" cy="6706805"/>
          </a:xfrm>
        </p:grpSpPr>
        <p:pic>
          <p:nvPicPr>
            <p:cNvPr id="20" name="Picture 44" descr="arrow u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6687" y="4131216"/>
              <a:ext cx="11007093" cy="5144854"/>
            </a:xfrm>
            <a:prstGeom prst="rect">
              <a:avLst/>
            </a:prstGeom>
          </p:spPr>
        </p:pic>
        <p:grpSp>
          <p:nvGrpSpPr>
            <p:cNvPr id="21" name="组合 20"/>
            <p:cNvGrpSpPr/>
            <p:nvPr/>
          </p:nvGrpSpPr>
          <p:grpSpPr>
            <a:xfrm>
              <a:off x="1733611" y="2569265"/>
              <a:ext cx="14581127" cy="5628190"/>
              <a:chOff x="-491683" y="1422725"/>
              <a:chExt cx="10577744" cy="4082918"/>
            </a:xfrm>
          </p:grpSpPr>
          <p:sp>
            <p:nvSpPr>
              <p:cNvPr id="25" name="Rectangle 56"/>
              <p:cNvSpPr/>
              <p:nvPr/>
            </p:nvSpPr>
            <p:spPr>
              <a:xfrm>
                <a:off x="-491683" y="3131646"/>
                <a:ext cx="2511181" cy="459843"/>
              </a:xfrm>
              <a:prstGeom prst="rect">
                <a:avLst/>
              </a:prstGeom>
              <a:noFill/>
            </p:spPr>
            <p:txBody>
              <a:bodyPr wrap="square" lIns="0" tIns="0" rIns="0" bIns="87530" anchor="t">
                <a:noAutofit/>
              </a:bodyPr>
              <a:lstStyle/>
              <a:p>
                <a:pPr algn="ctr" defTabSz="1260454"/>
                <a:r>
                  <a:rPr lang="zh-CN" altLang="en-US" sz="28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遥感桌面系统</a:t>
                </a:r>
                <a:endParaRPr lang="en-US" sz="28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p:txBody>
          </p:sp>
          <p:sp>
            <p:nvSpPr>
              <p:cNvPr id="26" name="Rectangle 56"/>
              <p:cNvSpPr/>
              <p:nvPr/>
            </p:nvSpPr>
            <p:spPr>
              <a:xfrm>
                <a:off x="2036274" y="1767381"/>
                <a:ext cx="2954419" cy="459843"/>
              </a:xfrm>
              <a:prstGeom prst="rect">
                <a:avLst/>
              </a:prstGeom>
              <a:noFill/>
            </p:spPr>
            <p:txBody>
              <a:bodyPr wrap="square" lIns="0" tIns="0" rIns="0" bIns="87530" anchor="t">
                <a:noAutofit/>
              </a:bodyPr>
              <a:lstStyle/>
              <a:p>
                <a:pPr algn="ctr"/>
                <a:r>
                  <a:rPr lang="zh-CN" altLang="en-US" sz="28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企业级遥感平台系统</a:t>
                </a:r>
                <a:endParaRPr lang="en-US" altLang="zh-CN" sz="28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p:txBody>
          </p:sp>
          <p:pic>
            <p:nvPicPr>
              <p:cNvPr id="27" name="图片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411" y="4334796"/>
                <a:ext cx="1728192" cy="1170847"/>
              </a:xfrm>
              <a:prstGeom prst="rect">
                <a:avLst/>
              </a:prstGeom>
              <a:ln>
                <a:noFill/>
              </a:ln>
              <a:effectLst>
                <a:outerShdw blurRad="292100" dist="139700" dir="2700000" algn="tl" rotWithShape="0">
                  <a:srgbClr val="333333">
                    <a:alpha val="65000"/>
                  </a:srgbClr>
                </a:outerShdw>
              </a:effectLst>
            </p:spPr>
          </p:pic>
          <p:pic>
            <p:nvPicPr>
              <p:cNvPr id="28" name="Picture 69" descr="cloud_jack-fav_01-noborders_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3710" y="1647145"/>
                <a:ext cx="2376264" cy="1778214"/>
              </a:xfrm>
              <a:prstGeom prst="rect">
                <a:avLst/>
              </a:prstGeom>
            </p:spPr>
          </p:pic>
          <p:sp>
            <p:nvSpPr>
              <p:cNvPr id="29" name="Rectangle 56"/>
              <p:cNvSpPr/>
              <p:nvPr/>
            </p:nvSpPr>
            <p:spPr>
              <a:xfrm>
                <a:off x="7277749" y="1422725"/>
                <a:ext cx="2808312" cy="459843"/>
              </a:xfrm>
              <a:prstGeom prst="rect">
                <a:avLst/>
              </a:prstGeom>
              <a:noFill/>
            </p:spPr>
            <p:txBody>
              <a:bodyPr wrap="square" lIns="0" tIns="0" rIns="0" bIns="87530" anchor="t">
                <a:noAutofit/>
              </a:bodyPr>
              <a:lstStyle/>
              <a:p>
                <a:pPr algn="ctr"/>
                <a:r>
                  <a:rPr lang="zh-CN" altLang="en-US" sz="28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云遥感服务平台</a:t>
                </a:r>
                <a:endParaRPr lang="en-US" sz="2800"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p:txBody>
          </p:sp>
        </p:grpSp>
        <p:sp>
          <p:nvSpPr>
            <p:cNvPr id="22" name="Oval 39"/>
            <p:cNvSpPr/>
            <p:nvPr/>
          </p:nvSpPr>
          <p:spPr bwMode="auto">
            <a:xfrm>
              <a:off x="3401298" y="8372832"/>
              <a:ext cx="264494" cy="273278"/>
            </a:xfrm>
            <a:prstGeom prst="ellipse">
              <a:avLst/>
            </a:prstGeom>
            <a:solidFill>
              <a:srgbClr val="F99E2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94533" tIns="47267" rIns="94533" bIns="47267" numCol="1" rtlCol="0" anchor="ctr" anchorCtr="0" compatLnSpc="1">
              <a:prstTxWarp prst="textNoShape">
                <a:avLst/>
              </a:prstTxWarp>
            </a:bodyPr>
            <a:lstStyle/>
            <a:p>
              <a:pPr algn="ctr" defTabSz="472614" eaLnBrk="0" hangingPunct="0"/>
              <a:endParaRPr lang="en-US" sz="2068" spc="-156" dirty="0">
                <a:solidFill>
                  <a:schemeClr val="bg1"/>
                </a:solidFill>
                <a:latin typeface="Arial"/>
                <a:ea typeface="ＭＳ Ｐゴシック"/>
                <a:cs typeface="ＭＳ Ｐゴシック"/>
              </a:endParaRPr>
            </a:p>
          </p:txBody>
        </p:sp>
        <p:sp>
          <p:nvSpPr>
            <p:cNvPr id="23" name="Oval 39"/>
            <p:cNvSpPr/>
            <p:nvPr/>
          </p:nvSpPr>
          <p:spPr bwMode="auto">
            <a:xfrm>
              <a:off x="7938227" y="6912127"/>
              <a:ext cx="264494" cy="273278"/>
            </a:xfrm>
            <a:prstGeom prst="ellipse">
              <a:avLst/>
            </a:prstGeom>
            <a:solidFill>
              <a:srgbClr val="F99E2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94533" tIns="47267" rIns="94533" bIns="47267" numCol="1" rtlCol="0" anchor="ctr" anchorCtr="0" compatLnSpc="1">
              <a:prstTxWarp prst="textNoShape">
                <a:avLst/>
              </a:prstTxWarp>
            </a:bodyPr>
            <a:lstStyle/>
            <a:p>
              <a:pPr algn="ctr" defTabSz="472614" eaLnBrk="0" hangingPunct="0"/>
              <a:endParaRPr lang="en-US" sz="2068" spc="-156" dirty="0">
                <a:solidFill>
                  <a:schemeClr val="bg1"/>
                </a:solidFill>
                <a:latin typeface="Arial"/>
                <a:ea typeface="ＭＳ Ｐゴシック"/>
                <a:cs typeface="ＭＳ Ｐゴシック"/>
              </a:endParaRPr>
            </a:p>
          </p:txBody>
        </p:sp>
        <p:sp>
          <p:nvSpPr>
            <p:cNvPr id="24" name="Oval 39"/>
            <p:cNvSpPr/>
            <p:nvPr/>
          </p:nvSpPr>
          <p:spPr bwMode="auto">
            <a:xfrm>
              <a:off x="11124076" y="5193200"/>
              <a:ext cx="264494" cy="273278"/>
            </a:xfrm>
            <a:prstGeom prst="ellipse">
              <a:avLst/>
            </a:prstGeom>
            <a:solidFill>
              <a:srgbClr val="F99E2F"/>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94533" tIns="47267" rIns="94533" bIns="47267" numCol="1" rtlCol="0" anchor="ctr" anchorCtr="0" compatLnSpc="1">
              <a:prstTxWarp prst="textNoShape">
                <a:avLst/>
              </a:prstTxWarp>
            </a:bodyPr>
            <a:lstStyle/>
            <a:p>
              <a:pPr algn="ctr" defTabSz="472614" eaLnBrk="0" hangingPunct="0"/>
              <a:endParaRPr lang="en-US" sz="2068" spc="-156" dirty="0">
                <a:solidFill>
                  <a:schemeClr val="bg1"/>
                </a:solidFill>
                <a:latin typeface="Arial"/>
                <a:ea typeface="ＭＳ Ｐゴシック"/>
                <a:cs typeface="ＭＳ Ｐゴシック"/>
              </a:endParaRPr>
            </a:p>
          </p:txBody>
        </p:sp>
      </p:grpSp>
      <p:pic>
        <p:nvPicPr>
          <p:cNvPr id="30" name="Picture 69" descr="cloud_jack-fav_01-noborders_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181" y="2949247"/>
            <a:ext cx="2686849" cy="1897570"/>
          </a:xfrm>
          <a:prstGeom prst="rect">
            <a:avLst/>
          </a:prstGeom>
        </p:spPr>
      </p:pic>
      <p:pic>
        <p:nvPicPr>
          <p:cNvPr id="31" name="图片 30"/>
          <p:cNvPicPr>
            <a:picLocks noChangeAspect="1"/>
          </p:cNvPicPr>
          <p:nvPr/>
        </p:nvPicPr>
        <p:blipFill>
          <a:blip r:embed="rId6">
            <a:clrChange>
              <a:clrFrom>
                <a:srgbClr val="FFFFFF"/>
              </a:clrFrom>
              <a:clrTo>
                <a:srgbClr val="FFFFFF">
                  <a:alpha val="0"/>
                </a:srgbClr>
              </a:clrTo>
            </a:clrChange>
          </a:blip>
          <a:stretch>
            <a:fillRect/>
          </a:stretch>
        </p:blipFill>
        <p:spPr>
          <a:xfrm>
            <a:off x="4254508" y="3373427"/>
            <a:ext cx="1481463" cy="1038092"/>
          </a:xfrm>
          <a:prstGeom prst="rect">
            <a:avLst/>
          </a:prstGeom>
        </p:spPr>
      </p:pic>
      <p:pic>
        <p:nvPicPr>
          <p:cNvPr id="40" name="Picture 4" descr="Screen Shot 2013-06-13 at 10.06.01 AM.png">
            <a:extLst>
              <a:ext uri="{FF2B5EF4-FFF2-40B4-BE49-F238E27FC236}">
                <a16:creationId xmlns:a16="http://schemas.microsoft.com/office/drawing/2014/main" id="{D7EB480E-A95D-5B47-9BDA-4D62D3A9061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3693"/>
          <a:stretch/>
        </p:blipFill>
        <p:spPr>
          <a:xfrm>
            <a:off x="7938597" y="1949329"/>
            <a:ext cx="1527039" cy="871905"/>
          </a:xfrm>
          <a:prstGeom prst="rect">
            <a:avLst/>
          </a:prstGeom>
        </p:spPr>
      </p:pic>
      <p:sp>
        <p:nvSpPr>
          <p:cNvPr id="45" name="矩形 44"/>
          <p:cNvSpPr/>
          <p:nvPr/>
        </p:nvSpPr>
        <p:spPr>
          <a:xfrm>
            <a:off x="976882" y="3429001"/>
            <a:ext cx="1535998" cy="896015"/>
          </a:xfrm>
          <a:prstGeom prst="rect">
            <a:avLst/>
          </a:prstGeom>
        </p:spPr>
        <p:txBody>
          <a:bodyPr wrap="none">
            <a:spAutoFit/>
          </a:bodyPr>
          <a:lstStyle/>
          <a:p>
            <a:pPr marL="263710" indent="-263710" defTabSz="1260454">
              <a:buFont typeface="Arial" panose="020B0604020202020204" pitchFamily="34" charset="0"/>
              <a:buChar char="•"/>
            </a:pP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专业性</a:t>
            </a:r>
            <a:endPar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a:p>
            <a:pPr marL="263710" indent="-263710" defTabSz="1260454">
              <a:buFont typeface="Arial" panose="020B0604020202020204" pitchFamily="34" charset="0"/>
              <a:buChar char="•"/>
            </a:pP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通用</a:t>
            </a:r>
            <a:r>
              <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&amp;</a:t>
            </a: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专项</a:t>
            </a:r>
            <a:endPar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a:p>
            <a:pPr marL="263710" indent="-263710" defTabSz="1260454">
              <a:buFont typeface="Arial" panose="020B0604020202020204" pitchFamily="34" charset="0"/>
              <a:buChar char="•"/>
            </a:pP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业务</a:t>
            </a:r>
            <a:r>
              <a:rPr lang="zh-CN" altLang="en-US" sz="145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化定制</a:t>
            </a:r>
            <a:endParaRPr lang="en-US" altLang="zh-CN" sz="145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p:txBody>
      </p:sp>
      <p:sp>
        <p:nvSpPr>
          <p:cNvPr id="46" name="矩形 45"/>
          <p:cNvSpPr/>
          <p:nvPr/>
        </p:nvSpPr>
        <p:spPr>
          <a:xfrm>
            <a:off x="3546363" y="2102522"/>
            <a:ext cx="1843133" cy="896015"/>
          </a:xfrm>
          <a:prstGeom prst="rect">
            <a:avLst/>
          </a:prstGeom>
        </p:spPr>
        <p:txBody>
          <a:bodyPr wrap="none">
            <a:spAutoFit/>
          </a:bodyPr>
          <a:lstStyle/>
          <a:p>
            <a:pPr marL="126673" indent="-126673" defTabSz="1260454">
              <a:buFont typeface="Arial" panose="020B0604020202020204" pitchFamily="34" charset="0"/>
              <a:buChar char="•"/>
            </a:pP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影像</a:t>
            </a:r>
            <a:r>
              <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&amp;</a:t>
            </a: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功能服务</a:t>
            </a:r>
            <a:endPar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a:p>
            <a:pPr marL="126673" indent="-126673" defTabSz="1260454">
              <a:buFont typeface="Arial" panose="020B0604020202020204" pitchFamily="34" charset="0"/>
              <a:buChar char="•"/>
            </a:pP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平台</a:t>
            </a:r>
            <a:r>
              <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&amp;</a:t>
            </a: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工具</a:t>
            </a:r>
            <a:endPar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a:p>
            <a:pPr marL="126673" indent="-126673" defTabSz="1260454">
              <a:buFont typeface="Arial" panose="020B0604020202020204" pitchFamily="34" charset="0"/>
              <a:buChar char="•"/>
            </a:pPr>
            <a:r>
              <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Web&amp;</a:t>
            </a: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云计算</a:t>
            </a:r>
            <a:endPar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p:txBody>
      </p:sp>
      <p:sp>
        <p:nvSpPr>
          <p:cNvPr id="47" name="矩形 46"/>
          <p:cNvSpPr/>
          <p:nvPr/>
        </p:nvSpPr>
        <p:spPr>
          <a:xfrm>
            <a:off x="10031470" y="1802106"/>
            <a:ext cx="1979388" cy="896015"/>
          </a:xfrm>
          <a:prstGeom prst="rect">
            <a:avLst/>
          </a:prstGeom>
        </p:spPr>
        <p:txBody>
          <a:bodyPr wrap="none">
            <a:spAutoFit/>
          </a:bodyPr>
          <a:lstStyle/>
          <a:p>
            <a:pPr marL="126673" indent="-126673" defTabSz="1260454">
              <a:buFont typeface="Arial" panose="020B0604020202020204" pitchFamily="34" charset="0"/>
              <a:buChar char="•"/>
            </a:pP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硬件</a:t>
            </a:r>
            <a:r>
              <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a:t>
            </a: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软件</a:t>
            </a:r>
            <a:r>
              <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a:t>
            </a: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数据</a:t>
            </a:r>
            <a:endPar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a:p>
            <a:pPr marL="126673" indent="-126673" defTabSz="1260454">
              <a:buFont typeface="Arial" panose="020B0604020202020204" pitchFamily="34" charset="0"/>
              <a:buChar char="•"/>
            </a:pP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按需获取资源</a:t>
            </a:r>
            <a:endPar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a:p>
            <a:pPr marL="126673" indent="-126673" defTabSz="1260454">
              <a:buFont typeface="Arial" panose="020B0604020202020204" pitchFamily="34" charset="0"/>
              <a:buChar char="•"/>
            </a:pPr>
            <a:r>
              <a:rPr lang="zh-CN" altLang="en-US"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rPr>
              <a:t>业务应用系统</a:t>
            </a:r>
            <a:endParaRPr lang="en-US" altLang="zh-CN" sz="174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Arial" pitchFamily="34" charset="0"/>
            </a:endParaRPr>
          </a:p>
        </p:txBody>
      </p:sp>
    </p:spTree>
    <p:extLst>
      <p:ext uri="{BB962C8B-B14F-4D97-AF65-F5344CB8AC3E}">
        <p14:creationId xmlns:p14="http://schemas.microsoft.com/office/powerpoint/2010/main" val="29015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6888088" y="1412776"/>
            <a:ext cx="3983713" cy="4536361"/>
          </a:xfrm>
          <a:prstGeom prst="roundRect">
            <a:avLst>
              <a:gd name="adj" fmla="val 5079"/>
            </a:avLst>
          </a:pr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28593" tIns="228593" rIns="228593" bIns="3555258" numCol="1" spcCol="1270" anchor="ctr" anchorCtr="0">
            <a:noAutofit/>
          </a:bodyPr>
          <a:lstStyle/>
          <a:p>
            <a:pPr algn="ctr" defTabSz="2666904">
              <a:lnSpc>
                <a:spcPct val="90000"/>
              </a:lnSpc>
              <a:spcAft>
                <a:spcPct val="35000"/>
              </a:spcAft>
            </a:pPr>
            <a:endParaRPr lang="zh-CN" altLang="en-US" sz="6000" dirty="0"/>
          </a:p>
        </p:txBody>
      </p:sp>
      <p:sp>
        <p:nvSpPr>
          <p:cNvPr id="2" name="标题 1"/>
          <p:cNvSpPr>
            <a:spLocks noGrp="1"/>
          </p:cNvSpPr>
          <p:nvPr>
            <p:ph type="ctrTitle"/>
          </p:nvPr>
        </p:nvSpPr>
        <p:spPr/>
        <p:txBody>
          <a:bodyPr/>
          <a:lstStyle/>
          <a:p>
            <a:r>
              <a:rPr lang="en-US" altLang="zh-CN" dirty="0"/>
              <a:t>ENVI</a:t>
            </a:r>
            <a:r>
              <a:rPr lang="zh-CN" altLang="en-US" dirty="0"/>
              <a:t>遥感图像处理解决方案</a:t>
            </a:r>
          </a:p>
        </p:txBody>
      </p:sp>
      <p:grpSp>
        <p:nvGrpSpPr>
          <p:cNvPr id="12" name="组合 11"/>
          <p:cNvGrpSpPr/>
          <p:nvPr/>
        </p:nvGrpSpPr>
        <p:grpSpPr>
          <a:xfrm>
            <a:off x="1005570" y="1412776"/>
            <a:ext cx="2453048" cy="4536361"/>
            <a:chOff x="612420" y="1484784"/>
            <a:chExt cx="2453125" cy="4536504"/>
          </a:xfrm>
        </p:grpSpPr>
        <p:sp>
          <p:nvSpPr>
            <p:cNvPr id="6" name="任意多边形 5"/>
            <p:cNvSpPr/>
            <p:nvPr/>
          </p:nvSpPr>
          <p:spPr>
            <a:xfrm>
              <a:off x="612420" y="1484784"/>
              <a:ext cx="2453125" cy="4536504"/>
            </a:xfrm>
            <a:custGeom>
              <a:avLst/>
              <a:gdLst>
                <a:gd name="connsiteX0" fmla="*/ 0 w 2239701"/>
                <a:gd name="connsiteY0" fmla="*/ 223970 h 4752528"/>
                <a:gd name="connsiteX1" fmla="*/ 223970 w 2239701"/>
                <a:gd name="connsiteY1" fmla="*/ 0 h 4752528"/>
                <a:gd name="connsiteX2" fmla="*/ 2015731 w 2239701"/>
                <a:gd name="connsiteY2" fmla="*/ 0 h 4752528"/>
                <a:gd name="connsiteX3" fmla="*/ 2239701 w 2239701"/>
                <a:gd name="connsiteY3" fmla="*/ 223970 h 4752528"/>
                <a:gd name="connsiteX4" fmla="*/ 2239701 w 2239701"/>
                <a:gd name="connsiteY4" fmla="*/ 4528558 h 4752528"/>
                <a:gd name="connsiteX5" fmla="*/ 2015731 w 2239701"/>
                <a:gd name="connsiteY5" fmla="*/ 4752528 h 4752528"/>
                <a:gd name="connsiteX6" fmla="*/ 223970 w 2239701"/>
                <a:gd name="connsiteY6" fmla="*/ 4752528 h 4752528"/>
                <a:gd name="connsiteX7" fmla="*/ 0 w 2239701"/>
                <a:gd name="connsiteY7" fmla="*/ 4528558 h 4752528"/>
                <a:gd name="connsiteX8" fmla="*/ 0 w 2239701"/>
                <a:gd name="connsiteY8" fmla="*/ 223970 h 475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1" h="4752528">
                  <a:moveTo>
                    <a:pt x="0" y="223970"/>
                  </a:moveTo>
                  <a:cubicBezTo>
                    <a:pt x="0" y="100275"/>
                    <a:pt x="100275" y="0"/>
                    <a:pt x="223970" y="0"/>
                  </a:cubicBezTo>
                  <a:lnTo>
                    <a:pt x="2015731" y="0"/>
                  </a:lnTo>
                  <a:cubicBezTo>
                    <a:pt x="2139426" y="0"/>
                    <a:pt x="2239701" y="100275"/>
                    <a:pt x="2239701" y="223970"/>
                  </a:cubicBezTo>
                  <a:lnTo>
                    <a:pt x="2239701" y="4528558"/>
                  </a:lnTo>
                  <a:cubicBezTo>
                    <a:pt x="2239701" y="4652253"/>
                    <a:pt x="2139426" y="4752528"/>
                    <a:pt x="2015731" y="4752528"/>
                  </a:cubicBezTo>
                  <a:lnTo>
                    <a:pt x="223970" y="4752528"/>
                  </a:lnTo>
                  <a:cubicBezTo>
                    <a:pt x="100275" y="4752528"/>
                    <a:pt x="0" y="4652253"/>
                    <a:pt x="0" y="4528558"/>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28593" tIns="228593" rIns="228593" bIns="3555258" numCol="1" spcCol="1270" anchor="ctr" anchorCtr="0">
              <a:noAutofit/>
            </a:bodyPr>
            <a:lstStyle/>
            <a:p>
              <a:pPr algn="ctr" defTabSz="2666904">
                <a:lnSpc>
                  <a:spcPct val="90000"/>
                </a:lnSpc>
                <a:spcAft>
                  <a:spcPct val="35000"/>
                </a:spcAft>
              </a:pPr>
              <a:endParaRPr lang="zh-CN" altLang="en-US" sz="6000" dirty="0"/>
            </a:p>
          </p:txBody>
        </p:sp>
        <p:sp>
          <p:nvSpPr>
            <p:cNvPr id="7" name="任意多边形 6"/>
            <p:cNvSpPr/>
            <p:nvPr/>
          </p:nvSpPr>
          <p:spPr>
            <a:xfrm>
              <a:off x="867254" y="4797152"/>
              <a:ext cx="1944216" cy="1044099"/>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7576" tIns="125827" rIns="157576" bIns="125827" numCol="1" spcCol="1270" anchor="ctr" anchorCtr="0">
              <a:noAutofit/>
            </a:bodyPr>
            <a:lstStyle/>
            <a:p>
              <a:pPr algn="ctr" defTabSz="2222420">
                <a:lnSpc>
                  <a:spcPct val="90000"/>
                </a:lnSpc>
                <a:spcAft>
                  <a:spcPct val="35000"/>
                </a:spcAft>
              </a:pPr>
              <a:r>
                <a:rPr lang="zh-CN" altLang="en-US" sz="2400" dirty="0">
                  <a:latin typeface="+mj-ea"/>
                  <a:ea typeface="+mj-ea"/>
                </a:rPr>
                <a:t>遥感桌面</a:t>
              </a:r>
              <a:br>
                <a:rPr lang="en-US" altLang="zh-CN" sz="2400" dirty="0">
                  <a:latin typeface="+mj-ea"/>
                  <a:ea typeface="+mj-ea"/>
                </a:rPr>
              </a:br>
              <a:r>
                <a:rPr lang="zh-CN" altLang="en-US" sz="2400" dirty="0">
                  <a:latin typeface="+mj-ea"/>
                  <a:ea typeface="+mj-ea"/>
                </a:rPr>
                <a:t>软件</a:t>
              </a:r>
            </a:p>
          </p:txBody>
        </p:sp>
        <p:pic>
          <p:nvPicPr>
            <p:cNvPr id="2050" name="Picture 2" descr="http://www.harrisgeospatial.com/portals/0/Images/ENVI_Icon_Colo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142" y="3925285"/>
              <a:ext cx="2015730" cy="63398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576" y="1732506"/>
              <a:ext cx="1728192" cy="1170847"/>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6397" y="2475976"/>
              <a:ext cx="1728192" cy="1170847"/>
            </a:xfrm>
            <a:prstGeom prst="rect">
              <a:avLst/>
            </a:prstGeom>
            <a:ln>
              <a:noFill/>
            </a:ln>
            <a:effectLst>
              <a:outerShdw blurRad="292100" dist="139700" dir="2700000" algn="tl" rotWithShape="0">
                <a:srgbClr val="333333">
                  <a:alpha val="65000"/>
                </a:srgbClr>
              </a:outerShdw>
            </a:effectLst>
          </p:spPr>
        </p:pic>
      </p:grpSp>
      <p:grpSp>
        <p:nvGrpSpPr>
          <p:cNvPr id="22" name="组合 21"/>
          <p:cNvGrpSpPr/>
          <p:nvPr/>
        </p:nvGrpSpPr>
        <p:grpSpPr>
          <a:xfrm>
            <a:off x="3926465" y="1412776"/>
            <a:ext cx="2453049" cy="4536361"/>
            <a:chOff x="3347864" y="1484784"/>
            <a:chExt cx="2453126" cy="4536504"/>
          </a:xfrm>
        </p:grpSpPr>
        <p:sp>
          <p:nvSpPr>
            <p:cNvPr id="16" name="任意多边形 15"/>
            <p:cNvSpPr/>
            <p:nvPr/>
          </p:nvSpPr>
          <p:spPr>
            <a:xfrm>
              <a:off x="3347864" y="1484784"/>
              <a:ext cx="2453126" cy="4536504"/>
            </a:xfrm>
            <a:custGeom>
              <a:avLst/>
              <a:gdLst>
                <a:gd name="connsiteX0" fmla="*/ 0 w 2239701"/>
                <a:gd name="connsiteY0" fmla="*/ 223970 h 4752528"/>
                <a:gd name="connsiteX1" fmla="*/ 223970 w 2239701"/>
                <a:gd name="connsiteY1" fmla="*/ 0 h 4752528"/>
                <a:gd name="connsiteX2" fmla="*/ 2015731 w 2239701"/>
                <a:gd name="connsiteY2" fmla="*/ 0 h 4752528"/>
                <a:gd name="connsiteX3" fmla="*/ 2239701 w 2239701"/>
                <a:gd name="connsiteY3" fmla="*/ 223970 h 4752528"/>
                <a:gd name="connsiteX4" fmla="*/ 2239701 w 2239701"/>
                <a:gd name="connsiteY4" fmla="*/ 4528558 h 4752528"/>
                <a:gd name="connsiteX5" fmla="*/ 2015731 w 2239701"/>
                <a:gd name="connsiteY5" fmla="*/ 4752528 h 4752528"/>
                <a:gd name="connsiteX6" fmla="*/ 223970 w 2239701"/>
                <a:gd name="connsiteY6" fmla="*/ 4752528 h 4752528"/>
                <a:gd name="connsiteX7" fmla="*/ 0 w 2239701"/>
                <a:gd name="connsiteY7" fmla="*/ 4528558 h 4752528"/>
                <a:gd name="connsiteX8" fmla="*/ 0 w 2239701"/>
                <a:gd name="connsiteY8" fmla="*/ 223970 h 475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1" h="4752528">
                  <a:moveTo>
                    <a:pt x="0" y="223970"/>
                  </a:moveTo>
                  <a:cubicBezTo>
                    <a:pt x="0" y="100275"/>
                    <a:pt x="100275" y="0"/>
                    <a:pt x="223970" y="0"/>
                  </a:cubicBezTo>
                  <a:lnTo>
                    <a:pt x="2015731" y="0"/>
                  </a:lnTo>
                  <a:cubicBezTo>
                    <a:pt x="2139426" y="0"/>
                    <a:pt x="2239701" y="100275"/>
                    <a:pt x="2239701" y="223970"/>
                  </a:cubicBezTo>
                  <a:lnTo>
                    <a:pt x="2239701" y="4528558"/>
                  </a:lnTo>
                  <a:cubicBezTo>
                    <a:pt x="2239701" y="4652253"/>
                    <a:pt x="2139426" y="4752528"/>
                    <a:pt x="2015731" y="4752528"/>
                  </a:cubicBezTo>
                  <a:lnTo>
                    <a:pt x="223970" y="4752528"/>
                  </a:lnTo>
                  <a:cubicBezTo>
                    <a:pt x="100275" y="4752528"/>
                    <a:pt x="0" y="4652253"/>
                    <a:pt x="0" y="4528558"/>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28593" tIns="228593" rIns="228593" bIns="3555258" numCol="1" spcCol="1270" anchor="ctr" anchorCtr="0">
              <a:noAutofit/>
            </a:bodyPr>
            <a:lstStyle/>
            <a:p>
              <a:pPr algn="ctr" defTabSz="2666904">
                <a:lnSpc>
                  <a:spcPct val="90000"/>
                </a:lnSpc>
                <a:spcAft>
                  <a:spcPct val="35000"/>
                </a:spcAft>
              </a:pPr>
              <a:endParaRPr lang="zh-CN" altLang="en-US" sz="6000" dirty="0"/>
            </a:p>
          </p:txBody>
        </p:sp>
        <p:sp>
          <p:nvSpPr>
            <p:cNvPr id="17" name="任意多边形 16"/>
            <p:cNvSpPr/>
            <p:nvPr/>
          </p:nvSpPr>
          <p:spPr>
            <a:xfrm>
              <a:off x="3523294" y="4797152"/>
              <a:ext cx="2129915" cy="1044099"/>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7576" tIns="125827" rIns="157576" bIns="125827" numCol="1" spcCol="1270" anchor="ctr" anchorCtr="0">
              <a:noAutofit/>
            </a:bodyPr>
            <a:lstStyle/>
            <a:p>
              <a:pPr algn="ctr" defTabSz="2222420">
                <a:lnSpc>
                  <a:spcPct val="90000"/>
                </a:lnSpc>
                <a:spcAft>
                  <a:spcPct val="35000"/>
                </a:spcAft>
              </a:pPr>
              <a:r>
                <a:rPr lang="zh-CN" altLang="en-US" sz="2400" dirty="0">
                  <a:latin typeface="+mj-ea"/>
                  <a:ea typeface="+mj-ea"/>
                </a:rPr>
                <a:t>遥感业务化定制软件</a:t>
              </a:r>
            </a:p>
          </p:txBody>
        </p:sp>
        <p:pic>
          <p:nvPicPr>
            <p:cNvPr id="21" name="Picture 8" descr="PPT_IDL_icon_color_logo.png"/>
            <p:cNvPicPr>
              <a:picLocks noChangeAspect="1"/>
            </p:cNvPicPr>
            <p:nvPr/>
          </p:nvPicPr>
          <p:blipFill>
            <a:blip r:embed="rId5" cstate="print"/>
            <a:stretch>
              <a:fillRect/>
            </a:stretch>
          </p:blipFill>
          <p:spPr>
            <a:xfrm>
              <a:off x="3759791" y="3933169"/>
              <a:ext cx="1579993" cy="611264"/>
            </a:xfrm>
            <a:prstGeom prst="rect">
              <a:avLst/>
            </a:prstGeom>
          </p:spPr>
        </p:pic>
        <p:pic>
          <p:nvPicPr>
            <p:cNvPr id="23" name="图片 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3523294" y="1716766"/>
              <a:ext cx="1728192" cy="115152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图片 23" descr="新增建筑1"/>
            <p:cNvPicPr/>
            <p:nvPr/>
          </p:nvPicPr>
          <p:blipFill>
            <a:blip r:embed="rId7" cstate="email">
              <a:extLst>
                <a:ext uri="{28A0092B-C50C-407E-A947-70E740481C1C}">
                  <a14:useLocalDpi xmlns:a14="http://schemas.microsoft.com/office/drawing/2010/main"/>
                </a:ext>
              </a:extLst>
            </a:blip>
            <a:srcRect/>
            <a:stretch>
              <a:fillRect/>
            </a:stretch>
          </p:blipFill>
          <p:spPr bwMode="auto">
            <a:xfrm>
              <a:off x="3884470" y="2346581"/>
              <a:ext cx="1728192" cy="1296144"/>
            </a:xfrm>
            <a:prstGeom prst="rect">
              <a:avLst/>
            </a:prstGeom>
            <a:ln>
              <a:noFill/>
            </a:ln>
            <a:effectLst>
              <a:outerShdw blurRad="292100" dist="139700" dir="2700000" algn="tl" rotWithShape="0">
                <a:srgbClr val="333333">
                  <a:alpha val="65000"/>
                </a:srgbClr>
              </a:outerShdw>
            </a:effectLst>
          </p:spPr>
        </p:pic>
      </p:grpSp>
      <p:grpSp>
        <p:nvGrpSpPr>
          <p:cNvPr id="27" name="组合 26"/>
          <p:cNvGrpSpPr/>
          <p:nvPr/>
        </p:nvGrpSpPr>
        <p:grpSpPr>
          <a:xfrm>
            <a:off x="7019403" y="1450638"/>
            <a:ext cx="3107324" cy="2467768"/>
            <a:chOff x="6165275" y="1803878"/>
            <a:chExt cx="2376264" cy="1778214"/>
          </a:xfrm>
        </p:grpSpPr>
        <p:pic>
          <p:nvPicPr>
            <p:cNvPr id="29" name="Picture 69" descr="cloud_jack-fav_01-noborders_larg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5275" y="1803878"/>
              <a:ext cx="2376264" cy="1778214"/>
            </a:xfrm>
            <a:prstGeom prst="rect">
              <a:avLst/>
            </a:prstGeom>
          </p:spPr>
        </p:pic>
        <p:pic>
          <p:nvPicPr>
            <p:cNvPr id="30" name="图片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69331" y="2186145"/>
              <a:ext cx="1152128" cy="864096"/>
            </a:xfrm>
            <a:prstGeom prst="rect">
              <a:avLst/>
            </a:prstGeom>
            <a:ln>
              <a:noFill/>
            </a:ln>
            <a:effectLst>
              <a:outerShdw blurRad="292100" dist="139700" dir="2700000" algn="tl" rotWithShape="0">
                <a:srgbClr val="333333">
                  <a:alpha val="65000"/>
                </a:srgbClr>
              </a:outerShdw>
            </a:effectLst>
          </p:spPr>
        </p:pic>
        <p:pic>
          <p:nvPicPr>
            <p:cNvPr id="31" name="Picture 9" descr="iOS Screenshot 20140404-140541 02.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45395" y="2474177"/>
              <a:ext cx="1152128" cy="790359"/>
            </a:xfrm>
            <a:prstGeom prst="rect">
              <a:avLst/>
            </a:prstGeom>
            <a:ln>
              <a:noFill/>
            </a:ln>
            <a:effectLst>
              <a:outerShdw blurRad="292100" dist="139700" dir="2700000" algn="tl" rotWithShape="0">
                <a:srgbClr val="333333">
                  <a:alpha val="65000"/>
                </a:srgbClr>
              </a:outerShdw>
            </a:effectLst>
          </p:spPr>
        </p:pic>
      </p:grpSp>
      <p:pic>
        <p:nvPicPr>
          <p:cNvPr id="33" name="Picture 29" descr="ENVISE_Icon_ColorLogo.png"/>
          <p:cNvPicPr>
            <a:picLocks noChangeAspect="1"/>
          </p:cNvPicPr>
          <p:nvPr/>
        </p:nvPicPr>
        <p:blipFill>
          <a:blip r:embed="rId11" cstate="print"/>
          <a:stretch>
            <a:fillRect/>
          </a:stretch>
        </p:blipFill>
        <p:spPr>
          <a:xfrm>
            <a:off x="7136571" y="3973354"/>
            <a:ext cx="3540331" cy="386703"/>
          </a:xfrm>
          <a:prstGeom prst="rect">
            <a:avLst/>
          </a:prstGeom>
        </p:spPr>
      </p:pic>
      <p:sp>
        <p:nvSpPr>
          <p:cNvPr id="35" name="任意多边形 34"/>
          <p:cNvSpPr/>
          <p:nvPr/>
        </p:nvSpPr>
        <p:spPr>
          <a:xfrm>
            <a:off x="7136571" y="4725040"/>
            <a:ext cx="3486747" cy="1044066"/>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57576" tIns="125827" rIns="157576" bIns="125827" numCol="1" spcCol="1270" anchor="ctr" anchorCtr="0">
            <a:noAutofit/>
          </a:bodyPr>
          <a:lstStyle/>
          <a:p>
            <a:pPr algn="ctr" defTabSz="2222420">
              <a:lnSpc>
                <a:spcPct val="90000"/>
              </a:lnSpc>
              <a:spcAft>
                <a:spcPct val="35000"/>
              </a:spcAft>
            </a:pPr>
            <a:r>
              <a:rPr lang="zh-CN" altLang="en-US" sz="2400" dirty="0">
                <a:latin typeface="+mj-ea"/>
                <a:ea typeface="+mj-ea"/>
              </a:rPr>
              <a:t>企业级服务器遥感软件</a:t>
            </a:r>
          </a:p>
        </p:txBody>
      </p:sp>
    </p:spTree>
    <p:extLst>
      <p:ext uri="{BB962C8B-B14F-4D97-AF65-F5344CB8AC3E}">
        <p14:creationId xmlns:p14="http://schemas.microsoft.com/office/powerpoint/2010/main" val="365882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Autofit/>
          </a:bodyPr>
          <a:lstStyle/>
          <a:p>
            <a:r>
              <a:rPr lang="zh-CN" altLang="en-US" dirty="0"/>
              <a:t>新一代企业级服务器遥感平台</a:t>
            </a:r>
          </a:p>
        </p:txBody>
      </p:sp>
      <p:sp>
        <p:nvSpPr>
          <p:cNvPr id="59" name="Rounded Rectangle 83"/>
          <p:cNvSpPr/>
          <p:nvPr/>
        </p:nvSpPr>
        <p:spPr bwMode="auto">
          <a:xfrm>
            <a:off x="479376" y="3030957"/>
            <a:ext cx="1444980" cy="1179791"/>
          </a:xfrm>
          <a:prstGeom prst="roundRect">
            <a:avLst>
              <a:gd name="adj" fmla="val 1213"/>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68578" tIns="34289" rIns="68578" bIns="34289" numCol="1" rtlCol="0" anchor="ctr" anchorCtr="0" compatLnSpc="1">
            <a:prstTxWarp prst="textNoShape">
              <a:avLst/>
            </a:prstTxWarp>
          </a:bodyPr>
          <a:lstStyle/>
          <a:p>
            <a:pPr algn="ctr" defTabSz="342888" eaLnBrk="0" hangingPunct="0"/>
            <a:endParaRPr lang="en-US" sz="1050" b="1" dirty="0">
              <a:solidFill>
                <a:srgbClr val="000000"/>
              </a:solidFill>
              <a:latin typeface="微软雅黑" panose="020B0503020204020204" pitchFamily="34" charset="-122"/>
              <a:ea typeface="微软雅黑" panose="020B0503020204020204" pitchFamily="34" charset="-122"/>
            </a:endParaRPr>
          </a:p>
        </p:txBody>
      </p:sp>
      <p:sp>
        <p:nvSpPr>
          <p:cNvPr id="60" name="Content Placeholder 1"/>
          <p:cNvSpPr txBox="1">
            <a:spLocks/>
          </p:cNvSpPr>
          <p:nvPr/>
        </p:nvSpPr>
        <p:spPr>
          <a:xfrm>
            <a:off x="544684" y="3145664"/>
            <a:ext cx="1388874" cy="92107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Clr>
                <a:srgbClr val="918CFF"/>
              </a:buClr>
              <a:buNone/>
            </a:pPr>
            <a:r>
              <a:rPr lang="zh-CN" altLang="en-US" b="0" dirty="0">
                <a:solidFill>
                  <a:srgbClr val="002060"/>
                </a:solidFill>
                <a:latin typeface="微软雅黑" panose="020B0503020204020204" pitchFamily="34" charset="-122"/>
                <a:ea typeface="微软雅黑" panose="020B0503020204020204" pitchFamily="34" charset="-122"/>
              </a:rPr>
              <a:t>提供：</a:t>
            </a:r>
            <a:endParaRPr lang="en-US" b="0" dirty="0">
              <a:solidFill>
                <a:srgbClr val="002060"/>
              </a:solidFill>
              <a:latin typeface="微软雅黑" panose="020B0503020204020204" pitchFamily="34" charset="-122"/>
              <a:ea typeface="微软雅黑" panose="020B0503020204020204" pitchFamily="34" charset="-122"/>
            </a:endParaRPr>
          </a:p>
          <a:p>
            <a:pPr marL="88103" indent="-88103">
              <a:buClr>
                <a:srgbClr val="00B9F2">
                  <a:lumMod val="60000"/>
                  <a:lumOff val="40000"/>
                </a:srgbClr>
              </a:buClr>
            </a:pPr>
            <a:r>
              <a:rPr lang="zh-CN" altLang="en-US" sz="1600" b="0" dirty="0">
                <a:solidFill>
                  <a:srgbClr val="002060"/>
                </a:solidFill>
                <a:latin typeface="微软雅黑" panose="020B0503020204020204" pitchFamily="34" charset="-122"/>
                <a:ea typeface="微软雅黑" panose="020B0503020204020204" pitchFamily="34" charset="-122"/>
              </a:rPr>
              <a:t>在线影像数据</a:t>
            </a:r>
            <a:endParaRPr lang="en-US" altLang="zh-CN" sz="1600" b="0" dirty="0">
              <a:solidFill>
                <a:srgbClr val="002060"/>
              </a:solidFill>
              <a:latin typeface="微软雅黑" panose="020B0503020204020204" pitchFamily="34" charset="-122"/>
              <a:ea typeface="微软雅黑" panose="020B0503020204020204" pitchFamily="34" charset="-122"/>
            </a:endParaRPr>
          </a:p>
        </p:txBody>
      </p:sp>
      <p:sp>
        <p:nvSpPr>
          <p:cNvPr id="142" name="Rounded Rectangle 83"/>
          <p:cNvSpPr/>
          <p:nvPr/>
        </p:nvSpPr>
        <p:spPr bwMode="auto">
          <a:xfrm>
            <a:off x="8623204" y="3113278"/>
            <a:ext cx="1649260" cy="1563209"/>
          </a:xfrm>
          <a:prstGeom prst="roundRect">
            <a:avLst>
              <a:gd name="adj" fmla="val 1213"/>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68578" tIns="34289" rIns="68578" bIns="34289" numCol="1" rtlCol="0" anchor="ctr" anchorCtr="0" compatLnSpc="1">
            <a:prstTxWarp prst="textNoShape">
              <a:avLst/>
            </a:prstTxWarp>
          </a:bodyPr>
          <a:lstStyle/>
          <a:p>
            <a:pPr algn="ctr" defTabSz="342888" eaLnBrk="0" hangingPunct="0"/>
            <a:endParaRPr lang="en-US" sz="1050" b="1" dirty="0">
              <a:solidFill>
                <a:srgbClr val="000000"/>
              </a:solidFill>
              <a:latin typeface="微软雅黑" panose="020B0503020204020204" pitchFamily="34" charset="-122"/>
              <a:ea typeface="微软雅黑" panose="020B0503020204020204" pitchFamily="34" charset="-122"/>
            </a:endParaRPr>
          </a:p>
        </p:txBody>
      </p:sp>
      <p:sp>
        <p:nvSpPr>
          <p:cNvPr id="143" name="Content Placeholder 1"/>
          <p:cNvSpPr txBox="1">
            <a:spLocks/>
          </p:cNvSpPr>
          <p:nvPr/>
        </p:nvSpPr>
        <p:spPr>
          <a:xfrm>
            <a:off x="8760296" y="3201670"/>
            <a:ext cx="1437534" cy="92107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Clr>
                <a:srgbClr val="918CFF"/>
              </a:buClr>
              <a:buNone/>
            </a:pPr>
            <a:r>
              <a:rPr lang="zh-CN" altLang="en-US" b="0" dirty="0">
                <a:solidFill>
                  <a:srgbClr val="002060"/>
                </a:solidFill>
                <a:latin typeface="微软雅黑" panose="020B0503020204020204" pitchFamily="34" charset="-122"/>
                <a:ea typeface="微软雅黑" panose="020B0503020204020204" pitchFamily="34" charset="-122"/>
              </a:rPr>
              <a:t>提供：</a:t>
            </a:r>
            <a:endParaRPr lang="en-US" b="0" dirty="0">
              <a:solidFill>
                <a:srgbClr val="002060"/>
              </a:solidFill>
              <a:latin typeface="微软雅黑" panose="020B0503020204020204" pitchFamily="34" charset="-122"/>
              <a:ea typeface="微软雅黑" panose="020B0503020204020204" pitchFamily="34" charset="-122"/>
            </a:endParaRPr>
          </a:p>
          <a:p>
            <a:pPr marL="88103" indent="-88103">
              <a:buClr>
                <a:srgbClr val="00B9F2">
                  <a:lumMod val="60000"/>
                  <a:lumOff val="40000"/>
                </a:srgbClr>
              </a:buClr>
            </a:pPr>
            <a:r>
              <a:rPr lang="zh-CN" altLang="en-US" sz="1600" b="0" dirty="0">
                <a:solidFill>
                  <a:srgbClr val="002060"/>
                </a:solidFill>
                <a:latin typeface="微软雅黑" panose="020B0503020204020204" pitchFamily="34" charset="-122"/>
                <a:ea typeface="微软雅黑" panose="020B0503020204020204" pitchFamily="34" charset="-122"/>
              </a:rPr>
              <a:t>在线影像数据</a:t>
            </a:r>
            <a:endParaRPr lang="en-US" altLang="zh-CN" sz="1600" b="0" dirty="0">
              <a:solidFill>
                <a:srgbClr val="002060"/>
              </a:solidFill>
              <a:latin typeface="微软雅黑" panose="020B0503020204020204" pitchFamily="34" charset="-122"/>
              <a:ea typeface="微软雅黑" panose="020B0503020204020204" pitchFamily="34" charset="-122"/>
            </a:endParaRPr>
          </a:p>
          <a:p>
            <a:pPr marL="88103" indent="-88103">
              <a:buClr>
                <a:srgbClr val="00B9F2">
                  <a:lumMod val="60000"/>
                  <a:lumOff val="40000"/>
                </a:srgbClr>
              </a:buClr>
            </a:pPr>
            <a:r>
              <a:rPr lang="zh-CN" altLang="en-US" sz="1600" b="0" dirty="0">
                <a:solidFill>
                  <a:srgbClr val="FF0000"/>
                </a:solidFill>
                <a:latin typeface="微软雅黑" panose="020B0503020204020204" pitchFamily="34" charset="-122"/>
                <a:ea typeface="微软雅黑" panose="020B0503020204020204" pitchFamily="34" charset="-122"/>
              </a:rPr>
              <a:t>在线影像处理</a:t>
            </a:r>
            <a:endParaRPr lang="en-US" altLang="zh-CN" sz="1600" b="0" dirty="0">
              <a:solidFill>
                <a:srgbClr val="FF0000"/>
              </a:solidFill>
              <a:latin typeface="微软雅黑" panose="020B0503020204020204" pitchFamily="34" charset="-122"/>
              <a:ea typeface="微软雅黑" panose="020B0503020204020204" pitchFamily="34" charset="-122"/>
            </a:endParaRPr>
          </a:p>
          <a:p>
            <a:pPr marL="88103" indent="-88103">
              <a:buClr>
                <a:srgbClr val="00B9F2">
                  <a:lumMod val="60000"/>
                  <a:lumOff val="40000"/>
                </a:srgbClr>
              </a:buClr>
            </a:pPr>
            <a:r>
              <a:rPr lang="zh-CN" altLang="en-US" sz="1600" b="0" dirty="0">
                <a:solidFill>
                  <a:srgbClr val="FF0000"/>
                </a:solidFill>
                <a:latin typeface="微软雅黑" panose="020B0503020204020204" pitchFamily="34" charset="-122"/>
                <a:ea typeface="微软雅黑" panose="020B0503020204020204" pitchFamily="34" charset="-122"/>
              </a:rPr>
              <a:t>在线遥感分析</a:t>
            </a:r>
            <a:endParaRPr lang="en-US" altLang="zh-CN" sz="1600" b="0" dirty="0">
              <a:solidFill>
                <a:srgbClr val="FF0000"/>
              </a:solidFill>
              <a:latin typeface="微软雅黑" panose="020B0503020204020204" pitchFamily="34" charset="-122"/>
              <a:ea typeface="微软雅黑" panose="020B0503020204020204" pitchFamily="34" charset="-122"/>
            </a:endParaRPr>
          </a:p>
        </p:txBody>
      </p:sp>
      <p:grpSp>
        <p:nvGrpSpPr>
          <p:cNvPr id="154" name="组合 153"/>
          <p:cNvGrpSpPr>
            <a:grpSpLocks noChangeAspect="1"/>
          </p:cNvGrpSpPr>
          <p:nvPr/>
        </p:nvGrpSpPr>
        <p:grpSpPr>
          <a:xfrm>
            <a:off x="1438838" y="1515750"/>
            <a:ext cx="3144337" cy="4053903"/>
            <a:chOff x="1073693" y="1607218"/>
            <a:chExt cx="3311991" cy="4270054"/>
          </a:xfrm>
        </p:grpSpPr>
        <p:grpSp>
          <p:nvGrpSpPr>
            <p:cNvPr id="148" name="组合 147"/>
            <p:cNvGrpSpPr>
              <a:grpSpLocks noChangeAspect="1"/>
            </p:cNvGrpSpPr>
            <p:nvPr/>
          </p:nvGrpSpPr>
          <p:grpSpPr>
            <a:xfrm>
              <a:off x="1073693" y="1607218"/>
              <a:ext cx="3311991" cy="4270054"/>
              <a:chOff x="1360538" y="1319494"/>
              <a:chExt cx="3311991" cy="4270054"/>
            </a:xfrm>
          </p:grpSpPr>
          <p:grpSp>
            <p:nvGrpSpPr>
              <p:cNvPr id="117" name="Group 36"/>
              <p:cNvGrpSpPr>
                <a:grpSpLocks noChangeAspect="1"/>
              </p:cNvGrpSpPr>
              <p:nvPr/>
            </p:nvGrpSpPr>
            <p:grpSpPr>
              <a:xfrm>
                <a:off x="1360538" y="1635411"/>
                <a:ext cx="3311991" cy="3954137"/>
                <a:chOff x="6090209" y="2762080"/>
                <a:chExt cx="2374922" cy="2835385"/>
              </a:xfrm>
            </p:grpSpPr>
            <p:sp>
              <p:nvSpPr>
                <p:cNvPr id="118" name="AutoShape 61"/>
                <p:cNvSpPr>
                  <a:spLocks noChangeArrowheads="1"/>
                </p:cNvSpPr>
                <p:nvPr/>
              </p:nvSpPr>
              <p:spPr bwMode="auto">
                <a:xfrm>
                  <a:off x="6090209" y="5045253"/>
                  <a:ext cx="2374922" cy="552212"/>
                </a:xfrm>
                <a:prstGeom prst="rect">
                  <a:avLst/>
                </a:prstGeom>
                <a:no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0" tIns="0" rIns="0" bIns="45719" numCol="1" rtlCol="0" anchor="t" anchorCtr="0" compatLnSpc="1">
                  <a:prstTxWarp prst="textNoShape">
                    <a:avLst/>
                  </a:prstTxWarp>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0" fontAlgn="base" hangingPunct="0">
                    <a:spcBef>
                      <a:spcPct val="0"/>
                    </a:spcBef>
                    <a:spcAft>
                      <a:spcPct val="0"/>
                    </a:spcAft>
                    <a:defRPr/>
                  </a:pPr>
                  <a:r>
                    <a:rPr lang="zh-CN" altLang="en-US" b="1" dirty="0">
                      <a:solidFill>
                        <a:schemeClr val="bg1"/>
                      </a:solidFill>
                      <a:latin typeface="微软雅黑" panose="020B0503020204020204" pitchFamily="34" charset="-122"/>
                      <a:ea typeface="微软雅黑" panose="020B0503020204020204" pitchFamily="34" charset="-122"/>
                    </a:rPr>
                    <a:t>数据服务器</a:t>
                  </a:r>
                  <a:endParaRPr lang="en-US" b="1" dirty="0">
                    <a:solidFill>
                      <a:schemeClr val="bg1"/>
                    </a:solidFill>
                    <a:latin typeface="微软雅黑" panose="020B0503020204020204" pitchFamily="34" charset="-122"/>
                    <a:ea typeface="微软雅黑" panose="020B0503020204020204" pitchFamily="34" charset="-122"/>
                  </a:endParaRPr>
                </a:p>
              </p:txBody>
            </p:sp>
            <p:grpSp>
              <p:nvGrpSpPr>
                <p:cNvPr id="119" name="Group 38"/>
                <p:cNvGrpSpPr/>
                <p:nvPr/>
              </p:nvGrpSpPr>
              <p:grpSpPr>
                <a:xfrm>
                  <a:off x="6192118" y="2762080"/>
                  <a:ext cx="1963202" cy="2190047"/>
                  <a:chOff x="5103487" y="2398537"/>
                  <a:chExt cx="1963202" cy="2190047"/>
                </a:xfrm>
              </p:grpSpPr>
              <p:sp>
                <p:nvSpPr>
                  <p:cNvPr id="120" name="Rectangle 61"/>
                  <p:cNvSpPr/>
                  <p:nvPr/>
                </p:nvSpPr>
                <p:spPr bwMode="auto">
                  <a:xfrm rot="1800000" flipH="1" flipV="1">
                    <a:off x="5343815" y="3264303"/>
                    <a:ext cx="640080" cy="9144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37" tIns="45719" rIns="91437" bIns="45719" numCol="1" spcCol="0" rtlCol="0" fromWordArt="0" anchor="ctr" anchorCtr="0" forceAA="0" compatLnSpc="1">
                    <a:prstTxWarp prst="textNoShape">
                      <a:avLst/>
                    </a:prstTxWarp>
                    <a:noAutofit/>
                  </a:bodyPr>
                  <a:lstStyle/>
                  <a:p>
                    <a:pPr algn="ctr"/>
                    <a:endParaRPr lang="en-US" sz="1600" b="1" dirty="0">
                      <a:solidFill>
                        <a:schemeClr val="bg1"/>
                      </a:solidFill>
                      <a:latin typeface="微软雅黑" panose="020B0503020204020204" pitchFamily="34" charset="-122"/>
                      <a:ea typeface="微软雅黑" panose="020B0503020204020204" pitchFamily="34" charset="-122"/>
                    </a:endParaRPr>
                  </a:p>
                </p:txBody>
              </p:sp>
              <p:sp>
                <p:nvSpPr>
                  <p:cNvPr id="121" name="Rectangle 61"/>
                  <p:cNvSpPr/>
                  <p:nvPr/>
                </p:nvSpPr>
                <p:spPr bwMode="auto">
                  <a:xfrm rot="19800000" flipV="1">
                    <a:off x="6284008" y="3264303"/>
                    <a:ext cx="640080" cy="9144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37" tIns="45719" rIns="91437" bIns="45719" numCol="1" spcCol="0" rtlCol="0" fromWordArt="0" anchor="ctr" anchorCtr="0" forceAA="0" compatLnSpc="1">
                    <a:prstTxWarp prst="textNoShape">
                      <a:avLst/>
                    </a:prstTxWarp>
                    <a:noAutofit/>
                  </a:bodyPr>
                  <a:lstStyle/>
                  <a:p>
                    <a:pPr algn="ctr"/>
                    <a:endParaRPr lang="en-US" sz="1600" b="1" dirty="0">
                      <a:solidFill>
                        <a:schemeClr val="bg1"/>
                      </a:solidFill>
                      <a:latin typeface="微软雅黑" panose="020B0503020204020204" pitchFamily="34" charset="-122"/>
                      <a:ea typeface="微软雅黑" panose="020B0503020204020204" pitchFamily="34" charset="-122"/>
                    </a:endParaRPr>
                  </a:p>
                </p:txBody>
              </p:sp>
              <p:grpSp>
                <p:nvGrpSpPr>
                  <p:cNvPr id="122" name="Group 41"/>
                  <p:cNvGrpSpPr/>
                  <p:nvPr/>
                </p:nvGrpSpPr>
                <p:grpSpPr>
                  <a:xfrm>
                    <a:off x="5103487" y="2638389"/>
                    <a:ext cx="597475" cy="555465"/>
                    <a:chOff x="3562351" y="3005138"/>
                    <a:chExt cx="812800" cy="755650"/>
                  </a:xfrm>
                </p:grpSpPr>
                <p:sp>
                  <p:nvSpPr>
                    <p:cNvPr id="139" name="Freeform 6"/>
                    <p:cNvSpPr>
                      <a:spLocks/>
                    </p:cNvSpPr>
                    <p:nvPr/>
                  </p:nvSpPr>
                  <p:spPr bwMode="auto">
                    <a:xfrm>
                      <a:off x="3562351" y="3005138"/>
                      <a:ext cx="812800" cy="755650"/>
                    </a:xfrm>
                    <a:custGeom>
                      <a:avLst/>
                      <a:gdLst>
                        <a:gd name="T0" fmla="*/ 2320 w 2560"/>
                        <a:gd name="T1" fmla="*/ 0 h 2384"/>
                        <a:gd name="T2" fmla="*/ 2396 w 2560"/>
                        <a:gd name="T3" fmla="*/ 12 h 2384"/>
                        <a:gd name="T4" fmla="*/ 2461 w 2560"/>
                        <a:gd name="T5" fmla="*/ 43 h 2384"/>
                        <a:gd name="T6" fmla="*/ 2513 w 2560"/>
                        <a:gd name="T7" fmla="*/ 93 h 2384"/>
                        <a:gd name="T8" fmla="*/ 2548 w 2560"/>
                        <a:gd name="T9" fmla="*/ 155 h 2384"/>
                        <a:gd name="T10" fmla="*/ 2560 w 2560"/>
                        <a:gd name="T11" fmla="*/ 225 h 2384"/>
                        <a:gd name="T12" fmla="*/ 2557 w 2560"/>
                        <a:gd name="T13" fmla="*/ 1724 h 2384"/>
                        <a:gd name="T14" fmla="*/ 2534 w 2560"/>
                        <a:gd name="T15" fmla="*/ 1791 h 2384"/>
                        <a:gd name="T16" fmla="*/ 2489 w 2560"/>
                        <a:gd name="T17" fmla="*/ 1846 h 2384"/>
                        <a:gd name="T18" fmla="*/ 2430 w 2560"/>
                        <a:gd name="T19" fmla="*/ 1887 h 2384"/>
                        <a:gd name="T20" fmla="*/ 2359 w 2560"/>
                        <a:gd name="T21" fmla="*/ 1909 h 2384"/>
                        <a:gd name="T22" fmla="*/ 1643 w 2560"/>
                        <a:gd name="T23" fmla="*/ 1913 h 2384"/>
                        <a:gd name="T24" fmla="*/ 1646 w 2560"/>
                        <a:gd name="T25" fmla="*/ 1943 h 2384"/>
                        <a:gd name="T26" fmla="*/ 1680 w 2560"/>
                        <a:gd name="T27" fmla="*/ 2009 h 2384"/>
                        <a:gd name="T28" fmla="*/ 1748 w 2560"/>
                        <a:gd name="T29" fmla="*/ 2023 h 2384"/>
                        <a:gd name="T30" fmla="*/ 1805 w 2560"/>
                        <a:gd name="T31" fmla="*/ 2059 h 2384"/>
                        <a:gd name="T32" fmla="*/ 1847 w 2560"/>
                        <a:gd name="T33" fmla="*/ 2113 h 2384"/>
                        <a:gd name="T34" fmla="*/ 1870 w 2560"/>
                        <a:gd name="T35" fmla="*/ 2181 h 2384"/>
                        <a:gd name="T36" fmla="*/ 1874 w 2560"/>
                        <a:gd name="T37" fmla="*/ 2264 h 2384"/>
                        <a:gd name="T38" fmla="*/ 1862 w 2560"/>
                        <a:gd name="T39" fmla="*/ 2316 h 2384"/>
                        <a:gd name="T40" fmla="*/ 1829 w 2560"/>
                        <a:gd name="T41" fmla="*/ 2358 h 2384"/>
                        <a:gd name="T42" fmla="*/ 1781 w 2560"/>
                        <a:gd name="T43" fmla="*/ 2381 h 2384"/>
                        <a:gd name="T44" fmla="*/ 806 w 2560"/>
                        <a:gd name="T45" fmla="*/ 2384 h 2384"/>
                        <a:gd name="T46" fmla="*/ 754 w 2560"/>
                        <a:gd name="T47" fmla="*/ 2371 h 2384"/>
                        <a:gd name="T48" fmla="*/ 713 w 2560"/>
                        <a:gd name="T49" fmla="*/ 2338 h 2384"/>
                        <a:gd name="T50" fmla="*/ 690 w 2560"/>
                        <a:gd name="T51" fmla="*/ 2291 h 2384"/>
                        <a:gd name="T52" fmla="*/ 686 w 2560"/>
                        <a:gd name="T53" fmla="*/ 2219 h 2384"/>
                        <a:gd name="T54" fmla="*/ 698 w 2560"/>
                        <a:gd name="T55" fmla="*/ 2146 h 2384"/>
                        <a:gd name="T56" fmla="*/ 732 w 2560"/>
                        <a:gd name="T57" fmla="*/ 2084 h 2384"/>
                        <a:gd name="T58" fmla="*/ 782 w 2560"/>
                        <a:gd name="T59" fmla="*/ 2038 h 2384"/>
                        <a:gd name="T60" fmla="*/ 845 w 2560"/>
                        <a:gd name="T61" fmla="*/ 2013 h 2384"/>
                        <a:gd name="T62" fmla="*/ 917 w 2560"/>
                        <a:gd name="T63" fmla="*/ 2009 h 2384"/>
                        <a:gd name="T64" fmla="*/ 917 w 2560"/>
                        <a:gd name="T65" fmla="*/ 1927 h 2384"/>
                        <a:gd name="T66" fmla="*/ 240 w 2560"/>
                        <a:gd name="T67" fmla="*/ 1913 h 2384"/>
                        <a:gd name="T68" fmla="*/ 164 w 2560"/>
                        <a:gd name="T69" fmla="*/ 1901 h 2384"/>
                        <a:gd name="T70" fmla="*/ 99 w 2560"/>
                        <a:gd name="T71" fmla="*/ 1869 h 2384"/>
                        <a:gd name="T72" fmla="*/ 47 w 2560"/>
                        <a:gd name="T73" fmla="*/ 1820 h 2384"/>
                        <a:gd name="T74" fmla="*/ 12 w 2560"/>
                        <a:gd name="T75" fmla="*/ 1758 h 2384"/>
                        <a:gd name="T76" fmla="*/ 0 w 2560"/>
                        <a:gd name="T77" fmla="*/ 1688 h 2384"/>
                        <a:gd name="T78" fmla="*/ 3 w 2560"/>
                        <a:gd name="T79" fmla="*/ 188 h 2384"/>
                        <a:gd name="T80" fmla="*/ 26 w 2560"/>
                        <a:gd name="T81" fmla="*/ 122 h 2384"/>
                        <a:gd name="T82" fmla="*/ 71 w 2560"/>
                        <a:gd name="T83" fmla="*/ 66 h 2384"/>
                        <a:gd name="T84" fmla="*/ 130 w 2560"/>
                        <a:gd name="T85" fmla="*/ 25 h 2384"/>
                        <a:gd name="T86" fmla="*/ 201 w 2560"/>
                        <a:gd name="T87" fmla="*/ 3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60" h="2384">
                          <a:moveTo>
                            <a:pt x="240" y="0"/>
                          </a:moveTo>
                          <a:lnTo>
                            <a:pt x="2320" y="0"/>
                          </a:lnTo>
                          <a:lnTo>
                            <a:pt x="2359" y="3"/>
                          </a:lnTo>
                          <a:lnTo>
                            <a:pt x="2396" y="12"/>
                          </a:lnTo>
                          <a:lnTo>
                            <a:pt x="2430" y="25"/>
                          </a:lnTo>
                          <a:lnTo>
                            <a:pt x="2461" y="43"/>
                          </a:lnTo>
                          <a:lnTo>
                            <a:pt x="2489" y="66"/>
                          </a:lnTo>
                          <a:lnTo>
                            <a:pt x="2513" y="93"/>
                          </a:lnTo>
                          <a:lnTo>
                            <a:pt x="2534" y="122"/>
                          </a:lnTo>
                          <a:lnTo>
                            <a:pt x="2548" y="155"/>
                          </a:lnTo>
                          <a:lnTo>
                            <a:pt x="2557" y="188"/>
                          </a:lnTo>
                          <a:lnTo>
                            <a:pt x="2560" y="225"/>
                          </a:lnTo>
                          <a:lnTo>
                            <a:pt x="2560" y="1688"/>
                          </a:lnTo>
                          <a:lnTo>
                            <a:pt x="2557" y="1724"/>
                          </a:lnTo>
                          <a:lnTo>
                            <a:pt x="2548" y="1758"/>
                          </a:lnTo>
                          <a:lnTo>
                            <a:pt x="2534" y="1791"/>
                          </a:lnTo>
                          <a:lnTo>
                            <a:pt x="2513" y="1820"/>
                          </a:lnTo>
                          <a:lnTo>
                            <a:pt x="2489" y="1846"/>
                          </a:lnTo>
                          <a:lnTo>
                            <a:pt x="2461" y="1869"/>
                          </a:lnTo>
                          <a:lnTo>
                            <a:pt x="2430" y="1887"/>
                          </a:lnTo>
                          <a:lnTo>
                            <a:pt x="2396" y="1901"/>
                          </a:lnTo>
                          <a:lnTo>
                            <a:pt x="2359" y="1909"/>
                          </a:lnTo>
                          <a:lnTo>
                            <a:pt x="2320" y="1913"/>
                          </a:lnTo>
                          <a:lnTo>
                            <a:pt x="1643" y="1913"/>
                          </a:lnTo>
                          <a:lnTo>
                            <a:pt x="1645" y="1927"/>
                          </a:lnTo>
                          <a:lnTo>
                            <a:pt x="1646" y="1943"/>
                          </a:lnTo>
                          <a:lnTo>
                            <a:pt x="1646" y="2009"/>
                          </a:lnTo>
                          <a:lnTo>
                            <a:pt x="1680" y="2009"/>
                          </a:lnTo>
                          <a:lnTo>
                            <a:pt x="1715" y="2013"/>
                          </a:lnTo>
                          <a:lnTo>
                            <a:pt x="1748" y="2023"/>
                          </a:lnTo>
                          <a:lnTo>
                            <a:pt x="1778" y="2038"/>
                          </a:lnTo>
                          <a:lnTo>
                            <a:pt x="1805" y="2059"/>
                          </a:lnTo>
                          <a:lnTo>
                            <a:pt x="1828" y="2084"/>
                          </a:lnTo>
                          <a:lnTo>
                            <a:pt x="1847" y="2113"/>
                          </a:lnTo>
                          <a:lnTo>
                            <a:pt x="1862" y="2146"/>
                          </a:lnTo>
                          <a:lnTo>
                            <a:pt x="1870" y="2181"/>
                          </a:lnTo>
                          <a:lnTo>
                            <a:pt x="1874" y="2219"/>
                          </a:lnTo>
                          <a:lnTo>
                            <a:pt x="1874" y="2264"/>
                          </a:lnTo>
                          <a:lnTo>
                            <a:pt x="1870" y="2291"/>
                          </a:lnTo>
                          <a:lnTo>
                            <a:pt x="1862" y="2316"/>
                          </a:lnTo>
                          <a:lnTo>
                            <a:pt x="1847" y="2338"/>
                          </a:lnTo>
                          <a:lnTo>
                            <a:pt x="1829" y="2358"/>
                          </a:lnTo>
                          <a:lnTo>
                            <a:pt x="1806" y="2371"/>
                          </a:lnTo>
                          <a:lnTo>
                            <a:pt x="1781" y="2381"/>
                          </a:lnTo>
                          <a:lnTo>
                            <a:pt x="1754" y="2384"/>
                          </a:lnTo>
                          <a:lnTo>
                            <a:pt x="806" y="2384"/>
                          </a:lnTo>
                          <a:lnTo>
                            <a:pt x="779" y="2381"/>
                          </a:lnTo>
                          <a:lnTo>
                            <a:pt x="754" y="2371"/>
                          </a:lnTo>
                          <a:lnTo>
                            <a:pt x="731" y="2358"/>
                          </a:lnTo>
                          <a:lnTo>
                            <a:pt x="713" y="2338"/>
                          </a:lnTo>
                          <a:lnTo>
                            <a:pt x="698" y="2316"/>
                          </a:lnTo>
                          <a:lnTo>
                            <a:pt x="690" y="2291"/>
                          </a:lnTo>
                          <a:lnTo>
                            <a:pt x="686" y="2264"/>
                          </a:lnTo>
                          <a:lnTo>
                            <a:pt x="686" y="2219"/>
                          </a:lnTo>
                          <a:lnTo>
                            <a:pt x="690" y="2181"/>
                          </a:lnTo>
                          <a:lnTo>
                            <a:pt x="698" y="2146"/>
                          </a:lnTo>
                          <a:lnTo>
                            <a:pt x="713" y="2113"/>
                          </a:lnTo>
                          <a:lnTo>
                            <a:pt x="732" y="2084"/>
                          </a:lnTo>
                          <a:lnTo>
                            <a:pt x="755" y="2059"/>
                          </a:lnTo>
                          <a:lnTo>
                            <a:pt x="782" y="2038"/>
                          </a:lnTo>
                          <a:lnTo>
                            <a:pt x="812" y="2023"/>
                          </a:lnTo>
                          <a:lnTo>
                            <a:pt x="845" y="2013"/>
                          </a:lnTo>
                          <a:lnTo>
                            <a:pt x="880" y="2009"/>
                          </a:lnTo>
                          <a:lnTo>
                            <a:pt x="917" y="2009"/>
                          </a:lnTo>
                          <a:lnTo>
                            <a:pt x="917" y="1943"/>
                          </a:lnTo>
                          <a:lnTo>
                            <a:pt x="917" y="1927"/>
                          </a:lnTo>
                          <a:lnTo>
                            <a:pt x="921" y="1913"/>
                          </a:lnTo>
                          <a:lnTo>
                            <a:pt x="240" y="1913"/>
                          </a:lnTo>
                          <a:lnTo>
                            <a:pt x="201" y="1909"/>
                          </a:lnTo>
                          <a:lnTo>
                            <a:pt x="164" y="1901"/>
                          </a:lnTo>
                          <a:lnTo>
                            <a:pt x="130" y="1887"/>
                          </a:lnTo>
                          <a:lnTo>
                            <a:pt x="99" y="1869"/>
                          </a:lnTo>
                          <a:lnTo>
                            <a:pt x="71" y="1846"/>
                          </a:lnTo>
                          <a:lnTo>
                            <a:pt x="47" y="1820"/>
                          </a:lnTo>
                          <a:lnTo>
                            <a:pt x="26" y="1791"/>
                          </a:lnTo>
                          <a:lnTo>
                            <a:pt x="12" y="1758"/>
                          </a:lnTo>
                          <a:lnTo>
                            <a:pt x="3" y="1724"/>
                          </a:lnTo>
                          <a:lnTo>
                            <a:pt x="0" y="1688"/>
                          </a:lnTo>
                          <a:lnTo>
                            <a:pt x="0" y="225"/>
                          </a:lnTo>
                          <a:lnTo>
                            <a:pt x="3" y="188"/>
                          </a:lnTo>
                          <a:lnTo>
                            <a:pt x="12" y="155"/>
                          </a:lnTo>
                          <a:lnTo>
                            <a:pt x="26" y="122"/>
                          </a:lnTo>
                          <a:lnTo>
                            <a:pt x="47" y="93"/>
                          </a:lnTo>
                          <a:lnTo>
                            <a:pt x="71" y="66"/>
                          </a:lnTo>
                          <a:lnTo>
                            <a:pt x="99" y="43"/>
                          </a:lnTo>
                          <a:lnTo>
                            <a:pt x="130" y="25"/>
                          </a:lnTo>
                          <a:lnTo>
                            <a:pt x="164" y="12"/>
                          </a:lnTo>
                          <a:lnTo>
                            <a:pt x="201" y="3"/>
                          </a:lnTo>
                          <a:lnTo>
                            <a:pt x="240" y="0"/>
                          </a:lnTo>
                          <a:close/>
                        </a:path>
                      </a:pathLst>
                    </a:custGeom>
                    <a:no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sp>
                  <p:nvSpPr>
                    <p:cNvPr id="140" name="Freeform 7"/>
                    <p:cNvSpPr>
                      <a:spLocks noEditPoints="1"/>
                    </p:cNvSpPr>
                    <p:nvPr/>
                  </p:nvSpPr>
                  <p:spPr bwMode="auto">
                    <a:xfrm>
                      <a:off x="3600451" y="3043238"/>
                      <a:ext cx="736600" cy="679450"/>
                    </a:xfrm>
                    <a:custGeom>
                      <a:avLst/>
                      <a:gdLst>
                        <a:gd name="T0" fmla="*/ 918 w 2322"/>
                        <a:gd name="T1" fmla="*/ 1823 h 2144"/>
                        <a:gd name="T2" fmla="*/ 1408 w 2322"/>
                        <a:gd name="T3" fmla="*/ 1823 h 2144"/>
                        <a:gd name="T4" fmla="*/ 1408 w 2322"/>
                        <a:gd name="T5" fmla="*/ 2009 h 2144"/>
                        <a:gd name="T6" fmla="*/ 1561 w 2322"/>
                        <a:gd name="T7" fmla="*/ 2009 h 2144"/>
                        <a:gd name="T8" fmla="*/ 1581 w 2322"/>
                        <a:gd name="T9" fmla="*/ 2013 h 2144"/>
                        <a:gd name="T10" fmla="*/ 1599 w 2322"/>
                        <a:gd name="T11" fmla="*/ 2021 h 2144"/>
                        <a:gd name="T12" fmla="*/ 1613 w 2322"/>
                        <a:gd name="T13" fmla="*/ 2036 h 2144"/>
                        <a:gd name="T14" fmla="*/ 1624 w 2322"/>
                        <a:gd name="T15" fmla="*/ 2054 h 2144"/>
                        <a:gd name="T16" fmla="*/ 1633 w 2322"/>
                        <a:gd name="T17" fmla="*/ 2076 h 2144"/>
                        <a:gd name="T18" fmla="*/ 1635 w 2322"/>
                        <a:gd name="T19" fmla="*/ 2099 h 2144"/>
                        <a:gd name="T20" fmla="*/ 1635 w 2322"/>
                        <a:gd name="T21" fmla="*/ 2144 h 2144"/>
                        <a:gd name="T22" fmla="*/ 687 w 2322"/>
                        <a:gd name="T23" fmla="*/ 2144 h 2144"/>
                        <a:gd name="T24" fmla="*/ 687 w 2322"/>
                        <a:gd name="T25" fmla="*/ 2099 h 2144"/>
                        <a:gd name="T26" fmla="*/ 689 w 2322"/>
                        <a:gd name="T27" fmla="*/ 2076 h 2144"/>
                        <a:gd name="T28" fmla="*/ 698 w 2322"/>
                        <a:gd name="T29" fmla="*/ 2054 h 2144"/>
                        <a:gd name="T30" fmla="*/ 709 w 2322"/>
                        <a:gd name="T31" fmla="*/ 2036 h 2144"/>
                        <a:gd name="T32" fmla="*/ 723 w 2322"/>
                        <a:gd name="T33" fmla="*/ 2021 h 2144"/>
                        <a:gd name="T34" fmla="*/ 741 w 2322"/>
                        <a:gd name="T35" fmla="*/ 2013 h 2144"/>
                        <a:gd name="T36" fmla="*/ 761 w 2322"/>
                        <a:gd name="T37" fmla="*/ 2009 h 2144"/>
                        <a:gd name="T38" fmla="*/ 918 w 2322"/>
                        <a:gd name="T39" fmla="*/ 2009 h 2144"/>
                        <a:gd name="T40" fmla="*/ 918 w 2322"/>
                        <a:gd name="T41" fmla="*/ 1823 h 2144"/>
                        <a:gd name="T42" fmla="*/ 194 w 2322"/>
                        <a:gd name="T43" fmla="*/ 197 h 2144"/>
                        <a:gd name="T44" fmla="*/ 194 w 2322"/>
                        <a:gd name="T45" fmla="*/ 1380 h 2144"/>
                        <a:gd name="T46" fmla="*/ 2121 w 2322"/>
                        <a:gd name="T47" fmla="*/ 1380 h 2144"/>
                        <a:gd name="T48" fmla="*/ 2121 w 2322"/>
                        <a:gd name="T49" fmla="*/ 197 h 2144"/>
                        <a:gd name="T50" fmla="*/ 194 w 2322"/>
                        <a:gd name="T51" fmla="*/ 197 h 2144"/>
                        <a:gd name="T52" fmla="*/ 121 w 2322"/>
                        <a:gd name="T53" fmla="*/ 0 h 2144"/>
                        <a:gd name="T54" fmla="*/ 2201 w 2322"/>
                        <a:gd name="T55" fmla="*/ 0 h 2144"/>
                        <a:gd name="T56" fmla="*/ 2229 w 2322"/>
                        <a:gd name="T57" fmla="*/ 3 h 2144"/>
                        <a:gd name="T58" fmla="*/ 2254 w 2322"/>
                        <a:gd name="T59" fmla="*/ 10 h 2144"/>
                        <a:gd name="T60" fmla="*/ 2276 w 2322"/>
                        <a:gd name="T61" fmla="*/ 24 h 2144"/>
                        <a:gd name="T62" fmla="*/ 2295 w 2322"/>
                        <a:gd name="T63" fmla="*/ 39 h 2144"/>
                        <a:gd name="T64" fmla="*/ 2310 w 2322"/>
                        <a:gd name="T65" fmla="*/ 59 h 2144"/>
                        <a:gd name="T66" fmla="*/ 2318 w 2322"/>
                        <a:gd name="T67" fmla="*/ 81 h 2144"/>
                        <a:gd name="T68" fmla="*/ 2322 w 2322"/>
                        <a:gd name="T69" fmla="*/ 105 h 2144"/>
                        <a:gd name="T70" fmla="*/ 2322 w 2322"/>
                        <a:gd name="T71" fmla="*/ 1568 h 2144"/>
                        <a:gd name="T72" fmla="*/ 2318 w 2322"/>
                        <a:gd name="T73" fmla="*/ 1592 h 2144"/>
                        <a:gd name="T74" fmla="*/ 2310 w 2322"/>
                        <a:gd name="T75" fmla="*/ 1614 h 2144"/>
                        <a:gd name="T76" fmla="*/ 2295 w 2322"/>
                        <a:gd name="T77" fmla="*/ 1633 h 2144"/>
                        <a:gd name="T78" fmla="*/ 2276 w 2322"/>
                        <a:gd name="T79" fmla="*/ 1649 h 2144"/>
                        <a:gd name="T80" fmla="*/ 2254 w 2322"/>
                        <a:gd name="T81" fmla="*/ 1662 h 2144"/>
                        <a:gd name="T82" fmla="*/ 2229 w 2322"/>
                        <a:gd name="T83" fmla="*/ 1669 h 2144"/>
                        <a:gd name="T84" fmla="*/ 2201 w 2322"/>
                        <a:gd name="T85" fmla="*/ 1673 h 2144"/>
                        <a:gd name="T86" fmla="*/ 121 w 2322"/>
                        <a:gd name="T87" fmla="*/ 1673 h 2144"/>
                        <a:gd name="T88" fmla="*/ 93 w 2322"/>
                        <a:gd name="T89" fmla="*/ 1669 h 2144"/>
                        <a:gd name="T90" fmla="*/ 68 w 2322"/>
                        <a:gd name="T91" fmla="*/ 1662 h 2144"/>
                        <a:gd name="T92" fmla="*/ 46 w 2322"/>
                        <a:gd name="T93" fmla="*/ 1649 h 2144"/>
                        <a:gd name="T94" fmla="*/ 27 w 2322"/>
                        <a:gd name="T95" fmla="*/ 1633 h 2144"/>
                        <a:gd name="T96" fmla="*/ 12 w 2322"/>
                        <a:gd name="T97" fmla="*/ 1614 h 2144"/>
                        <a:gd name="T98" fmla="*/ 4 w 2322"/>
                        <a:gd name="T99" fmla="*/ 1592 h 2144"/>
                        <a:gd name="T100" fmla="*/ 0 w 2322"/>
                        <a:gd name="T101" fmla="*/ 1568 h 2144"/>
                        <a:gd name="T102" fmla="*/ 0 w 2322"/>
                        <a:gd name="T103" fmla="*/ 105 h 2144"/>
                        <a:gd name="T104" fmla="*/ 4 w 2322"/>
                        <a:gd name="T105" fmla="*/ 81 h 2144"/>
                        <a:gd name="T106" fmla="*/ 12 w 2322"/>
                        <a:gd name="T107" fmla="*/ 59 h 2144"/>
                        <a:gd name="T108" fmla="*/ 27 w 2322"/>
                        <a:gd name="T109" fmla="*/ 39 h 2144"/>
                        <a:gd name="T110" fmla="*/ 46 w 2322"/>
                        <a:gd name="T111" fmla="*/ 24 h 2144"/>
                        <a:gd name="T112" fmla="*/ 68 w 2322"/>
                        <a:gd name="T113" fmla="*/ 10 h 2144"/>
                        <a:gd name="T114" fmla="*/ 93 w 2322"/>
                        <a:gd name="T115" fmla="*/ 3 h 2144"/>
                        <a:gd name="T116" fmla="*/ 121 w 2322"/>
                        <a:gd name="T117" fmla="*/ 0 h 2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2" h="2144">
                          <a:moveTo>
                            <a:pt x="918" y="1823"/>
                          </a:moveTo>
                          <a:lnTo>
                            <a:pt x="1408" y="1823"/>
                          </a:lnTo>
                          <a:lnTo>
                            <a:pt x="1408" y="2009"/>
                          </a:lnTo>
                          <a:lnTo>
                            <a:pt x="1561" y="2009"/>
                          </a:lnTo>
                          <a:lnTo>
                            <a:pt x="1581" y="2013"/>
                          </a:lnTo>
                          <a:lnTo>
                            <a:pt x="1599" y="2021"/>
                          </a:lnTo>
                          <a:lnTo>
                            <a:pt x="1613" y="2036"/>
                          </a:lnTo>
                          <a:lnTo>
                            <a:pt x="1624" y="2054"/>
                          </a:lnTo>
                          <a:lnTo>
                            <a:pt x="1633" y="2076"/>
                          </a:lnTo>
                          <a:lnTo>
                            <a:pt x="1635" y="2099"/>
                          </a:lnTo>
                          <a:lnTo>
                            <a:pt x="1635" y="2144"/>
                          </a:lnTo>
                          <a:lnTo>
                            <a:pt x="687" y="2144"/>
                          </a:lnTo>
                          <a:lnTo>
                            <a:pt x="687" y="2099"/>
                          </a:lnTo>
                          <a:lnTo>
                            <a:pt x="689" y="2076"/>
                          </a:lnTo>
                          <a:lnTo>
                            <a:pt x="698" y="2054"/>
                          </a:lnTo>
                          <a:lnTo>
                            <a:pt x="709" y="2036"/>
                          </a:lnTo>
                          <a:lnTo>
                            <a:pt x="723" y="2021"/>
                          </a:lnTo>
                          <a:lnTo>
                            <a:pt x="741" y="2013"/>
                          </a:lnTo>
                          <a:lnTo>
                            <a:pt x="761" y="2009"/>
                          </a:lnTo>
                          <a:lnTo>
                            <a:pt x="918" y="2009"/>
                          </a:lnTo>
                          <a:lnTo>
                            <a:pt x="918" y="1823"/>
                          </a:lnTo>
                          <a:close/>
                          <a:moveTo>
                            <a:pt x="194" y="197"/>
                          </a:moveTo>
                          <a:lnTo>
                            <a:pt x="194" y="1380"/>
                          </a:lnTo>
                          <a:lnTo>
                            <a:pt x="2121" y="1380"/>
                          </a:lnTo>
                          <a:lnTo>
                            <a:pt x="2121" y="197"/>
                          </a:lnTo>
                          <a:lnTo>
                            <a:pt x="194" y="197"/>
                          </a:lnTo>
                          <a:close/>
                          <a:moveTo>
                            <a:pt x="121" y="0"/>
                          </a:moveTo>
                          <a:lnTo>
                            <a:pt x="2201" y="0"/>
                          </a:lnTo>
                          <a:lnTo>
                            <a:pt x="2229" y="3"/>
                          </a:lnTo>
                          <a:lnTo>
                            <a:pt x="2254" y="10"/>
                          </a:lnTo>
                          <a:lnTo>
                            <a:pt x="2276" y="24"/>
                          </a:lnTo>
                          <a:lnTo>
                            <a:pt x="2295" y="39"/>
                          </a:lnTo>
                          <a:lnTo>
                            <a:pt x="2310" y="59"/>
                          </a:lnTo>
                          <a:lnTo>
                            <a:pt x="2318" y="81"/>
                          </a:lnTo>
                          <a:lnTo>
                            <a:pt x="2322" y="105"/>
                          </a:lnTo>
                          <a:lnTo>
                            <a:pt x="2322" y="1568"/>
                          </a:lnTo>
                          <a:lnTo>
                            <a:pt x="2318" y="1592"/>
                          </a:lnTo>
                          <a:lnTo>
                            <a:pt x="2310" y="1614"/>
                          </a:lnTo>
                          <a:lnTo>
                            <a:pt x="2295" y="1633"/>
                          </a:lnTo>
                          <a:lnTo>
                            <a:pt x="2276" y="1649"/>
                          </a:lnTo>
                          <a:lnTo>
                            <a:pt x="2254" y="1662"/>
                          </a:lnTo>
                          <a:lnTo>
                            <a:pt x="2229" y="1669"/>
                          </a:lnTo>
                          <a:lnTo>
                            <a:pt x="2201" y="1673"/>
                          </a:lnTo>
                          <a:lnTo>
                            <a:pt x="121" y="1673"/>
                          </a:lnTo>
                          <a:lnTo>
                            <a:pt x="93" y="1669"/>
                          </a:lnTo>
                          <a:lnTo>
                            <a:pt x="68" y="1662"/>
                          </a:lnTo>
                          <a:lnTo>
                            <a:pt x="46" y="1649"/>
                          </a:lnTo>
                          <a:lnTo>
                            <a:pt x="27" y="1633"/>
                          </a:lnTo>
                          <a:lnTo>
                            <a:pt x="12" y="1614"/>
                          </a:lnTo>
                          <a:lnTo>
                            <a:pt x="4" y="1592"/>
                          </a:lnTo>
                          <a:lnTo>
                            <a:pt x="0" y="1568"/>
                          </a:lnTo>
                          <a:lnTo>
                            <a:pt x="0" y="105"/>
                          </a:lnTo>
                          <a:lnTo>
                            <a:pt x="4" y="81"/>
                          </a:lnTo>
                          <a:lnTo>
                            <a:pt x="12" y="59"/>
                          </a:lnTo>
                          <a:lnTo>
                            <a:pt x="27" y="39"/>
                          </a:lnTo>
                          <a:lnTo>
                            <a:pt x="46" y="24"/>
                          </a:lnTo>
                          <a:lnTo>
                            <a:pt x="68" y="10"/>
                          </a:lnTo>
                          <a:lnTo>
                            <a:pt x="93" y="3"/>
                          </a:lnTo>
                          <a:lnTo>
                            <a:pt x="121" y="0"/>
                          </a:lnTo>
                          <a:close/>
                        </a:path>
                      </a:pathLst>
                    </a:custGeom>
                    <a:solidFill>
                      <a:srgbClr val="FFFFFF"/>
                    </a:solid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grpSp>
              <p:grpSp>
                <p:nvGrpSpPr>
                  <p:cNvPr id="123" name="Group 42"/>
                  <p:cNvGrpSpPr/>
                  <p:nvPr/>
                </p:nvGrpSpPr>
                <p:grpSpPr>
                  <a:xfrm>
                    <a:off x="6709605" y="2630219"/>
                    <a:ext cx="357084" cy="571802"/>
                    <a:chOff x="1307548" y="5067851"/>
                    <a:chExt cx="357084" cy="571802"/>
                  </a:xfrm>
                </p:grpSpPr>
                <p:sp>
                  <p:nvSpPr>
                    <p:cNvPr id="137" name="Freeform 214"/>
                    <p:cNvSpPr>
                      <a:spLocks/>
                    </p:cNvSpPr>
                    <p:nvPr/>
                  </p:nvSpPr>
                  <p:spPr bwMode="auto">
                    <a:xfrm>
                      <a:off x="1307548" y="5067851"/>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no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sp>
                  <p:nvSpPr>
                    <p:cNvPr id="138"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FFFFFF"/>
                    </a:solid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grpSp>
              <p:grpSp>
                <p:nvGrpSpPr>
                  <p:cNvPr id="124" name="Group 43"/>
                  <p:cNvGrpSpPr/>
                  <p:nvPr/>
                </p:nvGrpSpPr>
                <p:grpSpPr>
                  <a:xfrm>
                    <a:off x="5855786" y="4047703"/>
                    <a:ext cx="660511" cy="540881"/>
                    <a:chOff x="10385425" y="615951"/>
                    <a:chExt cx="823913" cy="674688"/>
                  </a:xfrm>
                </p:grpSpPr>
                <p:sp>
                  <p:nvSpPr>
                    <p:cNvPr id="134" name="Freeform 6"/>
                    <p:cNvSpPr>
                      <a:spLocks/>
                    </p:cNvSpPr>
                    <p:nvPr/>
                  </p:nvSpPr>
                  <p:spPr bwMode="auto">
                    <a:xfrm>
                      <a:off x="10385425" y="615951"/>
                      <a:ext cx="823913" cy="674688"/>
                    </a:xfrm>
                    <a:custGeom>
                      <a:avLst/>
                      <a:gdLst>
                        <a:gd name="T0" fmla="*/ 120 w 2596"/>
                        <a:gd name="T1" fmla="*/ 0 h 2126"/>
                        <a:gd name="T2" fmla="*/ 2476 w 2596"/>
                        <a:gd name="T3" fmla="*/ 0 h 2126"/>
                        <a:gd name="T4" fmla="*/ 2504 w 2596"/>
                        <a:gd name="T5" fmla="*/ 3 h 2126"/>
                        <a:gd name="T6" fmla="*/ 2528 w 2596"/>
                        <a:gd name="T7" fmla="*/ 12 h 2126"/>
                        <a:gd name="T8" fmla="*/ 2551 w 2596"/>
                        <a:gd name="T9" fmla="*/ 26 h 2126"/>
                        <a:gd name="T10" fmla="*/ 2569 w 2596"/>
                        <a:gd name="T11" fmla="*/ 44 h 2126"/>
                        <a:gd name="T12" fmla="*/ 2584 w 2596"/>
                        <a:gd name="T13" fmla="*/ 67 h 2126"/>
                        <a:gd name="T14" fmla="*/ 2592 w 2596"/>
                        <a:gd name="T15" fmla="*/ 92 h 2126"/>
                        <a:gd name="T16" fmla="*/ 2596 w 2596"/>
                        <a:gd name="T17" fmla="*/ 119 h 2126"/>
                        <a:gd name="T18" fmla="*/ 2596 w 2596"/>
                        <a:gd name="T19" fmla="*/ 2007 h 2126"/>
                        <a:gd name="T20" fmla="*/ 2592 w 2596"/>
                        <a:gd name="T21" fmla="*/ 2035 h 2126"/>
                        <a:gd name="T22" fmla="*/ 2584 w 2596"/>
                        <a:gd name="T23" fmla="*/ 2060 h 2126"/>
                        <a:gd name="T24" fmla="*/ 2569 w 2596"/>
                        <a:gd name="T25" fmla="*/ 2082 h 2126"/>
                        <a:gd name="T26" fmla="*/ 2551 w 2596"/>
                        <a:gd name="T27" fmla="*/ 2100 h 2126"/>
                        <a:gd name="T28" fmla="*/ 2528 w 2596"/>
                        <a:gd name="T29" fmla="*/ 2114 h 2126"/>
                        <a:gd name="T30" fmla="*/ 2504 w 2596"/>
                        <a:gd name="T31" fmla="*/ 2123 h 2126"/>
                        <a:gd name="T32" fmla="*/ 2476 w 2596"/>
                        <a:gd name="T33" fmla="*/ 2126 h 2126"/>
                        <a:gd name="T34" fmla="*/ 120 w 2596"/>
                        <a:gd name="T35" fmla="*/ 2126 h 2126"/>
                        <a:gd name="T36" fmla="*/ 92 w 2596"/>
                        <a:gd name="T37" fmla="*/ 2123 h 2126"/>
                        <a:gd name="T38" fmla="*/ 67 w 2596"/>
                        <a:gd name="T39" fmla="*/ 2114 h 2126"/>
                        <a:gd name="T40" fmla="*/ 45 w 2596"/>
                        <a:gd name="T41" fmla="*/ 2100 h 2126"/>
                        <a:gd name="T42" fmla="*/ 25 w 2596"/>
                        <a:gd name="T43" fmla="*/ 2082 h 2126"/>
                        <a:gd name="T44" fmla="*/ 12 w 2596"/>
                        <a:gd name="T45" fmla="*/ 2060 h 2126"/>
                        <a:gd name="T46" fmla="*/ 2 w 2596"/>
                        <a:gd name="T47" fmla="*/ 2035 h 2126"/>
                        <a:gd name="T48" fmla="*/ 0 w 2596"/>
                        <a:gd name="T49" fmla="*/ 2007 h 2126"/>
                        <a:gd name="T50" fmla="*/ 0 w 2596"/>
                        <a:gd name="T51" fmla="*/ 119 h 2126"/>
                        <a:gd name="T52" fmla="*/ 2 w 2596"/>
                        <a:gd name="T53" fmla="*/ 92 h 2126"/>
                        <a:gd name="T54" fmla="*/ 12 w 2596"/>
                        <a:gd name="T55" fmla="*/ 67 h 2126"/>
                        <a:gd name="T56" fmla="*/ 25 w 2596"/>
                        <a:gd name="T57" fmla="*/ 44 h 2126"/>
                        <a:gd name="T58" fmla="*/ 45 w 2596"/>
                        <a:gd name="T59" fmla="*/ 26 h 2126"/>
                        <a:gd name="T60" fmla="*/ 67 w 2596"/>
                        <a:gd name="T61" fmla="*/ 12 h 2126"/>
                        <a:gd name="T62" fmla="*/ 92 w 2596"/>
                        <a:gd name="T63" fmla="*/ 3 h 2126"/>
                        <a:gd name="T64" fmla="*/ 120 w 2596"/>
                        <a:gd name="T65"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6" h="2126">
                          <a:moveTo>
                            <a:pt x="120" y="0"/>
                          </a:moveTo>
                          <a:lnTo>
                            <a:pt x="2476" y="0"/>
                          </a:lnTo>
                          <a:lnTo>
                            <a:pt x="2504" y="3"/>
                          </a:lnTo>
                          <a:lnTo>
                            <a:pt x="2528" y="12"/>
                          </a:lnTo>
                          <a:lnTo>
                            <a:pt x="2551" y="26"/>
                          </a:lnTo>
                          <a:lnTo>
                            <a:pt x="2569" y="44"/>
                          </a:lnTo>
                          <a:lnTo>
                            <a:pt x="2584" y="67"/>
                          </a:lnTo>
                          <a:lnTo>
                            <a:pt x="2592" y="92"/>
                          </a:lnTo>
                          <a:lnTo>
                            <a:pt x="2596" y="119"/>
                          </a:lnTo>
                          <a:lnTo>
                            <a:pt x="2596" y="2007"/>
                          </a:lnTo>
                          <a:lnTo>
                            <a:pt x="2592" y="2035"/>
                          </a:lnTo>
                          <a:lnTo>
                            <a:pt x="2584" y="2060"/>
                          </a:lnTo>
                          <a:lnTo>
                            <a:pt x="2569" y="2082"/>
                          </a:lnTo>
                          <a:lnTo>
                            <a:pt x="2551" y="2100"/>
                          </a:lnTo>
                          <a:lnTo>
                            <a:pt x="2528" y="2114"/>
                          </a:lnTo>
                          <a:lnTo>
                            <a:pt x="2504" y="2123"/>
                          </a:lnTo>
                          <a:lnTo>
                            <a:pt x="2476" y="2126"/>
                          </a:lnTo>
                          <a:lnTo>
                            <a:pt x="120" y="2126"/>
                          </a:lnTo>
                          <a:lnTo>
                            <a:pt x="92" y="2123"/>
                          </a:lnTo>
                          <a:lnTo>
                            <a:pt x="67" y="2114"/>
                          </a:lnTo>
                          <a:lnTo>
                            <a:pt x="45" y="2100"/>
                          </a:lnTo>
                          <a:lnTo>
                            <a:pt x="25" y="2082"/>
                          </a:lnTo>
                          <a:lnTo>
                            <a:pt x="12" y="2060"/>
                          </a:lnTo>
                          <a:lnTo>
                            <a:pt x="2" y="2035"/>
                          </a:lnTo>
                          <a:lnTo>
                            <a:pt x="0" y="2007"/>
                          </a:lnTo>
                          <a:lnTo>
                            <a:pt x="0" y="119"/>
                          </a:lnTo>
                          <a:lnTo>
                            <a:pt x="2" y="92"/>
                          </a:lnTo>
                          <a:lnTo>
                            <a:pt x="12" y="67"/>
                          </a:lnTo>
                          <a:lnTo>
                            <a:pt x="25" y="44"/>
                          </a:lnTo>
                          <a:lnTo>
                            <a:pt x="45" y="26"/>
                          </a:lnTo>
                          <a:lnTo>
                            <a:pt x="67" y="12"/>
                          </a:lnTo>
                          <a:lnTo>
                            <a:pt x="92" y="3"/>
                          </a:lnTo>
                          <a:lnTo>
                            <a:pt x="120" y="0"/>
                          </a:lnTo>
                          <a:close/>
                        </a:path>
                      </a:pathLst>
                    </a:custGeom>
                    <a:no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sp>
                  <p:nvSpPr>
                    <p:cNvPr id="135" name="Freeform 7"/>
                    <p:cNvSpPr>
                      <a:spLocks noEditPoints="1"/>
                    </p:cNvSpPr>
                    <p:nvPr/>
                  </p:nvSpPr>
                  <p:spPr bwMode="auto">
                    <a:xfrm>
                      <a:off x="10542588" y="806451"/>
                      <a:ext cx="520700" cy="277813"/>
                    </a:xfrm>
                    <a:custGeom>
                      <a:avLst/>
                      <a:gdLst>
                        <a:gd name="T0" fmla="*/ 664 w 1638"/>
                        <a:gd name="T1" fmla="*/ 663 h 872"/>
                        <a:gd name="T2" fmla="*/ 0 w 1638"/>
                        <a:gd name="T3" fmla="*/ 782 h 872"/>
                        <a:gd name="T4" fmla="*/ 0 w 1638"/>
                        <a:gd name="T5" fmla="*/ 361 h 872"/>
                        <a:gd name="T6" fmla="*/ 664 w 1638"/>
                        <a:gd name="T7" fmla="*/ 480 h 872"/>
                        <a:gd name="T8" fmla="*/ 0 w 1638"/>
                        <a:gd name="T9" fmla="*/ 361 h 872"/>
                        <a:gd name="T10" fmla="*/ 1638 w 1638"/>
                        <a:gd name="T11" fmla="*/ 761 h 872"/>
                        <a:gd name="T12" fmla="*/ 1592 w 1638"/>
                        <a:gd name="T13" fmla="*/ 802 h 872"/>
                        <a:gd name="T14" fmla="*/ 1530 w 1638"/>
                        <a:gd name="T15" fmla="*/ 833 h 872"/>
                        <a:gd name="T16" fmla="*/ 1456 w 1638"/>
                        <a:gd name="T17" fmla="*/ 853 h 872"/>
                        <a:gd name="T18" fmla="*/ 1378 w 1638"/>
                        <a:gd name="T19" fmla="*/ 865 h 872"/>
                        <a:gd name="T20" fmla="*/ 1305 w 1638"/>
                        <a:gd name="T21" fmla="*/ 870 h 872"/>
                        <a:gd name="T22" fmla="*/ 1239 w 1638"/>
                        <a:gd name="T23" fmla="*/ 872 h 872"/>
                        <a:gd name="T24" fmla="*/ 1175 w 1638"/>
                        <a:gd name="T25" fmla="*/ 870 h 872"/>
                        <a:gd name="T26" fmla="*/ 1101 w 1638"/>
                        <a:gd name="T27" fmla="*/ 865 h 872"/>
                        <a:gd name="T28" fmla="*/ 1024 w 1638"/>
                        <a:gd name="T29" fmla="*/ 853 h 872"/>
                        <a:gd name="T30" fmla="*/ 950 w 1638"/>
                        <a:gd name="T31" fmla="*/ 833 h 872"/>
                        <a:gd name="T32" fmla="*/ 887 w 1638"/>
                        <a:gd name="T33" fmla="*/ 802 h 872"/>
                        <a:gd name="T34" fmla="*/ 840 w 1638"/>
                        <a:gd name="T35" fmla="*/ 761 h 872"/>
                        <a:gd name="T36" fmla="*/ 873 w 1638"/>
                        <a:gd name="T37" fmla="*/ 309 h 872"/>
                        <a:gd name="T38" fmla="*/ 953 w 1638"/>
                        <a:gd name="T39" fmla="*/ 339 h 872"/>
                        <a:gd name="T40" fmla="*/ 1046 w 1638"/>
                        <a:gd name="T41" fmla="*/ 359 h 872"/>
                        <a:gd name="T42" fmla="*/ 1144 w 1638"/>
                        <a:gd name="T43" fmla="*/ 371 h 872"/>
                        <a:gd name="T44" fmla="*/ 1239 w 1638"/>
                        <a:gd name="T45" fmla="*/ 373 h 872"/>
                        <a:gd name="T46" fmla="*/ 1336 w 1638"/>
                        <a:gd name="T47" fmla="*/ 371 h 872"/>
                        <a:gd name="T48" fmla="*/ 1434 w 1638"/>
                        <a:gd name="T49" fmla="*/ 359 h 872"/>
                        <a:gd name="T50" fmla="*/ 1526 w 1638"/>
                        <a:gd name="T51" fmla="*/ 339 h 872"/>
                        <a:gd name="T52" fmla="*/ 1606 w 1638"/>
                        <a:gd name="T53" fmla="*/ 309 h 872"/>
                        <a:gd name="T54" fmla="*/ 0 w 1638"/>
                        <a:gd name="T55" fmla="*/ 59 h 872"/>
                        <a:gd name="T56" fmla="*/ 664 w 1638"/>
                        <a:gd name="T57" fmla="*/ 177 h 872"/>
                        <a:gd name="T58" fmla="*/ 0 w 1638"/>
                        <a:gd name="T59" fmla="*/ 59 h 872"/>
                        <a:gd name="T60" fmla="*/ 1299 w 1638"/>
                        <a:gd name="T61" fmla="*/ 1 h 872"/>
                        <a:gd name="T62" fmla="*/ 1407 w 1638"/>
                        <a:gd name="T63" fmla="*/ 12 h 872"/>
                        <a:gd name="T64" fmla="*/ 1502 w 1638"/>
                        <a:gd name="T65" fmla="*/ 30 h 872"/>
                        <a:gd name="T66" fmla="*/ 1574 w 1638"/>
                        <a:gd name="T67" fmla="*/ 56 h 872"/>
                        <a:gd name="T68" fmla="*/ 1621 w 1638"/>
                        <a:gd name="T69" fmla="*/ 88 h 872"/>
                        <a:gd name="T70" fmla="*/ 1638 w 1638"/>
                        <a:gd name="T71" fmla="*/ 123 h 872"/>
                        <a:gd name="T72" fmla="*/ 1621 w 1638"/>
                        <a:gd name="T73" fmla="*/ 158 h 872"/>
                        <a:gd name="T74" fmla="*/ 1574 w 1638"/>
                        <a:gd name="T75" fmla="*/ 189 h 872"/>
                        <a:gd name="T76" fmla="*/ 1502 w 1638"/>
                        <a:gd name="T77" fmla="*/ 216 h 872"/>
                        <a:gd name="T78" fmla="*/ 1407 w 1638"/>
                        <a:gd name="T79" fmla="*/ 234 h 872"/>
                        <a:gd name="T80" fmla="*/ 1299 w 1638"/>
                        <a:gd name="T81" fmla="*/ 245 h 872"/>
                        <a:gd name="T82" fmla="*/ 1180 w 1638"/>
                        <a:gd name="T83" fmla="*/ 245 h 872"/>
                        <a:gd name="T84" fmla="*/ 1071 w 1638"/>
                        <a:gd name="T85" fmla="*/ 234 h 872"/>
                        <a:gd name="T86" fmla="*/ 978 w 1638"/>
                        <a:gd name="T87" fmla="*/ 216 h 872"/>
                        <a:gd name="T88" fmla="*/ 904 w 1638"/>
                        <a:gd name="T89" fmla="*/ 189 h 872"/>
                        <a:gd name="T90" fmla="*/ 857 w 1638"/>
                        <a:gd name="T91" fmla="*/ 158 h 872"/>
                        <a:gd name="T92" fmla="*/ 840 w 1638"/>
                        <a:gd name="T93" fmla="*/ 123 h 872"/>
                        <a:gd name="T94" fmla="*/ 857 w 1638"/>
                        <a:gd name="T95" fmla="*/ 88 h 872"/>
                        <a:gd name="T96" fmla="*/ 904 w 1638"/>
                        <a:gd name="T97" fmla="*/ 56 h 872"/>
                        <a:gd name="T98" fmla="*/ 978 w 1638"/>
                        <a:gd name="T99" fmla="*/ 30 h 872"/>
                        <a:gd name="T100" fmla="*/ 1071 w 1638"/>
                        <a:gd name="T101" fmla="*/ 12 h 872"/>
                        <a:gd name="T102" fmla="*/ 1180 w 1638"/>
                        <a:gd name="T103" fmla="*/ 1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8" h="872">
                          <a:moveTo>
                            <a:pt x="0" y="663"/>
                          </a:moveTo>
                          <a:lnTo>
                            <a:pt x="664" y="663"/>
                          </a:lnTo>
                          <a:lnTo>
                            <a:pt x="664" y="782"/>
                          </a:lnTo>
                          <a:lnTo>
                            <a:pt x="0" y="782"/>
                          </a:lnTo>
                          <a:lnTo>
                            <a:pt x="0" y="663"/>
                          </a:lnTo>
                          <a:close/>
                          <a:moveTo>
                            <a:pt x="0" y="361"/>
                          </a:moveTo>
                          <a:lnTo>
                            <a:pt x="664" y="361"/>
                          </a:lnTo>
                          <a:lnTo>
                            <a:pt x="664" y="480"/>
                          </a:lnTo>
                          <a:lnTo>
                            <a:pt x="0" y="480"/>
                          </a:lnTo>
                          <a:lnTo>
                            <a:pt x="0" y="361"/>
                          </a:lnTo>
                          <a:close/>
                          <a:moveTo>
                            <a:pt x="1638" y="291"/>
                          </a:moveTo>
                          <a:lnTo>
                            <a:pt x="1638" y="761"/>
                          </a:lnTo>
                          <a:lnTo>
                            <a:pt x="1618" y="783"/>
                          </a:lnTo>
                          <a:lnTo>
                            <a:pt x="1592" y="802"/>
                          </a:lnTo>
                          <a:lnTo>
                            <a:pt x="1562" y="819"/>
                          </a:lnTo>
                          <a:lnTo>
                            <a:pt x="1530" y="833"/>
                          </a:lnTo>
                          <a:lnTo>
                            <a:pt x="1493" y="843"/>
                          </a:lnTo>
                          <a:lnTo>
                            <a:pt x="1456" y="853"/>
                          </a:lnTo>
                          <a:lnTo>
                            <a:pt x="1417" y="859"/>
                          </a:lnTo>
                          <a:lnTo>
                            <a:pt x="1378" y="865"/>
                          </a:lnTo>
                          <a:lnTo>
                            <a:pt x="1341" y="868"/>
                          </a:lnTo>
                          <a:lnTo>
                            <a:pt x="1305" y="870"/>
                          </a:lnTo>
                          <a:lnTo>
                            <a:pt x="1271" y="871"/>
                          </a:lnTo>
                          <a:lnTo>
                            <a:pt x="1239" y="872"/>
                          </a:lnTo>
                          <a:lnTo>
                            <a:pt x="1209" y="871"/>
                          </a:lnTo>
                          <a:lnTo>
                            <a:pt x="1175" y="870"/>
                          </a:lnTo>
                          <a:lnTo>
                            <a:pt x="1139" y="868"/>
                          </a:lnTo>
                          <a:lnTo>
                            <a:pt x="1101" y="865"/>
                          </a:lnTo>
                          <a:lnTo>
                            <a:pt x="1063" y="859"/>
                          </a:lnTo>
                          <a:lnTo>
                            <a:pt x="1024" y="853"/>
                          </a:lnTo>
                          <a:lnTo>
                            <a:pt x="987" y="843"/>
                          </a:lnTo>
                          <a:lnTo>
                            <a:pt x="950" y="833"/>
                          </a:lnTo>
                          <a:lnTo>
                            <a:pt x="916" y="819"/>
                          </a:lnTo>
                          <a:lnTo>
                            <a:pt x="887" y="802"/>
                          </a:lnTo>
                          <a:lnTo>
                            <a:pt x="861" y="784"/>
                          </a:lnTo>
                          <a:lnTo>
                            <a:pt x="840" y="761"/>
                          </a:lnTo>
                          <a:lnTo>
                            <a:pt x="840" y="291"/>
                          </a:lnTo>
                          <a:lnTo>
                            <a:pt x="873" y="309"/>
                          </a:lnTo>
                          <a:lnTo>
                            <a:pt x="912" y="326"/>
                          </a:lnTo>
                          <a:lnTo>
                            <a:pt x="953" y="339"/>
                          </a:lnTo>
                          <a:lnTo>
                            <a:pt x="999" y="350"/>
                          </a:lnTo>
                          <a:lnTo>
                            <a:pt x="1046" y="359"/>
                          </a:lnTo>
                          <a:lnTo>
                            <a:pt x="1094" y="366"/>
                          </a:lnTo>
                          <a:lnTo>
                            <a:pt x="1144" y="371"/>
                          </a:lnTo>
                          <a:lnTo>
                            <a:pt x="1192" y="373"/>
                          </a:lnTo>
                          <a:lnTo>
                            <a:pt x="1239" y="373"/>
                          </a:lnTo>
                          <a:lnTo>
                            <a:pt x="1286" y="373"/>
                          </a:lnTo>
                          <a:lnTo>
                            <a:pt x="1336" y="371"/>
                          </a:lnTo>
                          <a:lnTo>
                            <a:pt x="1384" y="366"/>
                          </a:lnTo>
                          <a:lnTo>
                            <a:pt x="1434" y="359"/>
                          </a:lnTo>
                          <a:lnTo>
                            <a:pt x="1481" y="350"/>
                          </a:lnTo>
                          <a:lnTo>
                            <a:pt x="1526" y="339"/>
                          </a:lnTo>
                          <a:lnTo>
                            <a:pt x="1568" y="326"/>
                          </a:lnTo>
                          <a:lnTo>
                            <a:pt x="1606" y="309"/>
                          </a:lnTo>
                          <a:lnTo>
                            <a:pt x="1638" y="291"/>
                          </a:lnTo>
                          <a:close/>
                          <a:moveTo>
                            <a:pt x="0" y="59"/>
                          </a:moveTo>
                          <a:lnTo>
                            <a:pt x="664" y="59"/>
                          </a:lnTo>
                          <a:lnTo>
                            <a:pt x="664" y="177"/>
                          </a:lnTo>
                          <a:lnTo>
                            <a:pt x="0" y="177"/>
                          </a:lnTo>
                          <a:lnTo>
                            <a:pt x="0" y="59"/>
                          </a:lnTo>
                          <a:close/>
                          <a:moveTo>
                            <a:pt x="1239" y="0"/>
                          </a:moveTo>
                          <a:lnTo>
                            <a:pt x="1299" y="1"/>
                          </a:lnTo>
                          <a:lnTo>
                            <a:pt x="1355" y="6"/>
                          </a:lnTo>
                          <a:lnTo>
                            <a:pt x="1407" y="12"/>
                          </a:lnTo>
                          <a:lnTo>
                            <a:pt x="1457" y="20"/>
                          </a:lnTo>
                          <a:lnTo>
                            <a:pt x="1502" y="30"/>
                          </a:lnTo>
                          <a:lnTo>
                            <a:pt x="1540" y="42"/>
                          </a:lnTo>
                          <a:lnTo>
                            <a:pt x="1574" y="56"/>
                          </a:lnTo>
                          <a:lnTo>
                            <a:pt x="1602" y="71"/>
                          </a:lnTo>
                          <a:lnTo>
                            <a:pt x="1621" y="88"/>
                          </a:lnTo>
                          <a:lnTo>
                            <a:pt x="1635" y="105"/>
                          </a:lnTo>
                          <a:lnTo>
                            <a:pt x="1638" y="123"/>
                          </a:lnTo>
                          <a:lnTo>
                            <a:pt x="1635" y="141"/>
                          </a:lnTo>
                          <a:lnTo>
                            <a:pt x="1621" y="158"/>
                          </a:lnTo>
                          <a:lnTo>
                            <a:pt x="1602" y="175"/>
                          </a:lnTo>
                          <a:lnTo>
                            <a:pt x="1574" y="189"/>
                          </a:lnTo>
                          <a:lnTo>
                            <a:pt x="1540" y="204"/>
                          </a:lnTo>
                          <a:lnTo>
                            <a:pt x="1502" y="216"/>
                          </a:lnTo>
                          <a:lnTo>
                            <a:pt x="1457" y="226"/>
                          </a:lnTo>
                          <a:lnTo>
                            <a:pt x="1407" y="234"/>
                          </a:lnTo>
                          <a:lnTo>
                            <a:pt x="1355" y="240"/>
                          </a:lnTo>
                          <a:lnTo>
                            <a:pt x="1299" y="245"/>
                          </a:lnTo>
                          <a:lnTo>
                            <a:pt x="1239" y="246"/>
                          </a:lnTo>
                          <a:lnTo>
                            <a:pt x="1180" y="245"/>
                          </a:lnTo>
                          <a:lnTo>
                            <a:pt x="1124" y="240"/>
                          </a:lnTo>
                          <a:lnTo>
                            <a:pt x="1071" y="234"/>
                          </a:lnTo>
                          <a:lnTo>
                            <a:pt x="1023" y="226"/>
                          </a:lnTo>
                          <a:lnTo>
                            <a:pt x="978" y="216"/>
                          </a:lnTo>
                          <a:lnTo>
                            <a:pt x="938" y="204"/>
                          </a:lnTo>
                          <a:lnTo>
                            <a:pt x="904" y="189"/>
                          </a:lnTo>
                          <a:lnTo>
                            <a:pt x="878" y="175"/>
                          </a:lnTo>
                          <a:lnTo>
                            <a:pt x="857" y="158"/>
                          </a:lnTo>
                          <a:lnTo>
                            <a:pt x="845" y="141"/>
                          </a:lnTo>
                          <a:lnTo>
                            <a:pt x="840" y="123"/>
                          </a:lnTo>
                          <a:lnTo>
                            <a:pt x="845" y="105"/>
                          </a:lnTo>
                          <a:lnTo>
                            <a:pt x="857" y="88"/>
                          </a:lnTo>
                          <a:lnTo>
                            <a:pt x="878" y="71"/>
                          </a:lnTo>
                          <a:lnTo>
                            <a:pt x="904" y="56"/>
                          </a:lnTo>
                          <a:lnTo>
                            <a:pt x="938" y="42"/>
                          </a:lnTo>
                          <a:lnTo>
                            <a:pt x="978" y="30"/>
                          </a:lnTo>
                          <a:lnTo>
                            <a:pt x="1023" y="20"/>
                          </a:lnTo>
                          <a:lnTo>
                            <a:pt x="1071" y="12"/>
                          </a:lnTo>
                          <a:lnTo>
                            <a:pt x="1124" y="6"/>
                          </a:lnTo>
                          <a:lnTo>
                            <a:pt x="1180" y="1"/>
                          </a:lnTo>
                          <a:lnTo>
                            <a:pt x="1239" y="0"/>
                          </a:lnTo>
                          <a:close/>
                        </a:path>
                      </a:pathLst>
                    </a:custGeom>
                    <a:solidFill>
                      <a:srgbClr val="FABE3C"/>
                    </a:solid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sp>
                  <p:nvSpPr>
                    <p:cNvPr id="136" name="Freeform 8"/>
                    <p:cNvSpPr>
                      <a:spLocks noEditPoints="1"/>
                    </p:cNvSpPr>
                    <p:nvPr/>
                  </p:nvSpPr>
                  <p:spPr bwMode="auto">
                    <a:xfrm>
                      <a:off x="10423525" y="654051"/>
                      <a:ext cx="747713" cy="600075"/>
                    </a:xfrm>
                    <a:custGeom>
                      <a:avLst/>
                      <a:gdLst>
                        <a:gd name="T0" fmla="*/ 174 w 2356"/>
                        <a:gd name="T1" fmla="*/ 174 h 1888"/>
                        <a:gd name="T2" fmla="*/ 174 w 2356"/>
                        <a:gd name="T3" fmla="*/ 1598 h 1888"/>
                        <a:gd name="T4" fmla="*/ 2182 w 2356"/>
                        <a:gd name="T5" fmla="*/ 1598 h 1888"/>
                        <a:gd name="T6" fmla="*/ 2182 w 2356"/>
                        <a:gd name="T7" fmla="*/ 174 h 1888"/>
                        <a:gd name="T8" fmla="*/ 174 w 2356"/>
                        <a:gd name="T9" fmla="*/ 174 h 1888"/>
                        <a:gd name="T10" fmla="*/ 0 w 2356"/>
                        <a:gd name="T11" fmla="*/ 0 h 1888"/>
                        <a:gd name="T12" fmla="*/ 2356 w 2356"/>
                        <a:gd name="T13" fmla="*/ 0 h 1888"/>
                        <a:gd name="T14" fmla="*/ 2356 w 2356"/>
                        <a:gd name="T15" fmla="*/ 1888 h 1888"/>
                        <a:gd name="T16" fmla="*/ 0 w 2356"/>
                        <a:gd name="T17" fmla="*/ 1888 h 1888"/>
                        <a:gd name="T18" fmla="*/ 0 w 2356"/>
                        <a:gd name="T19" fmla="*/ 0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6" h="1888">
                          <a:moveTo>
                            <a:pt x="174" y="174"/>
                          </a:moveTo>
                          <a:lnTo>
                            <a:pt x="174" y="1598"/>
                          </a:lnTo>
                          <a:lnTo>
                            <a:pt x="2182" y="1598"/>
                          </a:lnTo>
                          <a:lnTo>
                            <a:pt x="2182" y="174"/>
                          </a:lnTo>
                          <a:lnTo>
                            <a:pt x="174" y="174"/>
                          </a:lnTo>
                          <a:close/>
                          <a:moveTo>
                            <a:pt x="0" y="0"/>
                          </a:moveTo>
                          <a:lnTo>
                            <a:pt x="2356" y="0"/>
                          </a:lnTo>
                          <a:lnTo>
                            <a:pt x="2356" y="1888"/>
                          </a:lnTo>
                          <a:lnTo>
                            <a:pt x="0" y="1888"/>
                          </a:lnTo>
                          <a:lnTo>
                            <a:pt x="0" y="0"/>
                          </a:lnTo>
                          <a:close/>
                        </a:path>
                      </a:pathLst>
                    </a:custGeom>
                    <a:solidFill>
                      <a:srgbClr val="FFFFFF"/>
                    </a:solid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grpSp>
              <p:sp>
                <p:nvSpPr>
                  <p:cNvPr id="125" name="Rectangle 61"/>
                  <p:cNvSpPr/>
                  <p:nvPr/>
                </p:nvSpPr>
                <p:spPr bwMode="auto">
                  <a:xfrm rot="5400000" flipH="1" flipV="1">
                    <a:off x="5948012" y="3836908"/>
                    <a:ext cx="457200" cy="9144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37" tIns="45719" rIns="91437" bIns="45719" numCol="1" spcCol="0" rtlCol="0" fromWordArt="0" anchor="ctr" anchorCtr="0" forceAA="0" compatLnSpc="1">
                    <a:prstTxWarp prst="textNoShape">
                      <a:avLst/>
                    </a:prstTxWarp>
                    <a:noAutofit/>
                  </a:bodyPr>
                  <a:lstStyle/>
                  <a:p>
                    <a:pPr algn="ctr"/>
                    <a:endParaRPr lang="en-US" sz="1600" b="1" dirty="0">
                      <a:solidFill>
                        <a:schemeClr val="bg1"/>
                      </a:solidFill>
                      <a:latin typeface="微软雅黑" panose="020B0503020204020204" pitchFamily="34" charset="-122"/>
                      <a:ea typeface="微软雅黑" panose="020B0503020204020204" pitchFamily="34" charset="-122"/>
                    </a:endParaRPr>
                  </a:p>
                </p:txBody>
              </p:sp>
              <p:sp>
                <p:nvSpPr>
                  <p:cNvPr id="126" name="Rectangle 61"/>
                  <p:cNvSpPr/>
                  <p:nvPr/>
                </p:nvSpPr>
                <p:spPr bwMode="auto">
                  <a:xfrm rot="5400000" flipH="1" flipV="1">
                    <a:off x="5948012" y="3051822"/>
                    <a:ext cx="457200" cy="9144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37" tIns="45719" rIns="91437" bIns="45719" numCol="1" spcCol="0" rtlCol="0" fromWordArt="0" anchor="ctr" anchorCtr="0" forceAA="0" compatLnSpc="1">
                    <a:prstTxWarp prst="textNoShape">
                      <a:avLst/>
                    </a:prstTxWarp>
                    <a:noAutofit/>
                  </a:bodyPr>
                  <a:lstStyle/>
                  <a:p>
                    <a:pPr algn="ctr"/>
                    <a:endParaRPr lang="en-US" sz="1600" b="1" dirty="0">
                      <a:solidFill>
                        <a:schemeClr val="bg1"/>
                      </a:solidFill>
                      <a:latin typeface="微软雅黑" panose="020B0503020204020204" pitchFamily="34" charset="-122"/>
                      <a:ea typeface="微软雅黑" panose="020B0503020204020204" pitchFamily="34" charset="-122"/>
                    </a:endParaRPr>
                  </a:p>
                </p:txBody>
              </p:sp>
              <p:grpSp>
                <p:nvGrpSpPr>
                  <p:cNvPr id="128" name="Group 47"/>
                  <p:cNvGrpSpPr/>
                  <p:nvPr/>
                </p:nvGrpSpPr>
                <p:grpSpPr>
                  <a:xfrm>
                    <a:off x="5833101" y="2398537"/>
                    <a:ext cx="688168" cy="538763"/>
                    <a:chOff x="14605307" y="2406216"/>
                    <a:chExt cx="786723" cy="615921"/>
                  </a:xfrm>
                </p:grpSpPr>
                <p:sp>
                  <p:nvSpPr>
                    <p:cNvPr id="129" name="Freeform 29"/>
                    <p:cNvSpPr>
                      <a:spLocks/>
                    </p:cNvSpPr>
                    <p:nvPr/>
                  </p:nvSpPr>
                  <p:spPr bwMode="auto">
                    <a:xfrm>
                      <a:off x="14605307" y="2406216"/>
                      <a:ext cx="786723" cy="615921"/>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no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sp>
                  <p:nvSpPr>
                    <p:cNvPr id="130" name="Freeform 30"/>
                    <p:cNvSpPr>
                      <a:spLocks/>
                    </p:cNvSpPr>
                    <p:nvPr/>
                  </p:nvSpPr>
                  <p:spPr bwMode="auto">
                    <a:xfrm>
                      <a:off x="14757993" y="2437271"/>
                      <a:ext cx="602982" cy="439944"/>
                    </a:xfrm>
                    <a:custGeom>
                      <a:avLst/>
                      <a:gdLst>
                        <a:gd name="T0" fmla="*/ 0 w 2326"/>
                        <a:gd name="T1" fmla="*/ 0 h 1701"/>
                        <a:gd name="T2" fmla="*/ 2326 w 2326"/>
                        <a:gd name="T3" fmla="*/ 0 h 1701"/>
                        <a:gd name="T4" fmla="*/ 2326 w 2326"/>
                        <a:gd name="T5" fmla="*/ 1701 h 1701"/>
                        <a:gd name="T6" fmla="*/ 1984 w 2326"/>
                        <a:gd name="T7" fmla="*/ 1701 h 1701"/>
                        <a:gd name="T8" fmla="*/ 1984 w 2326"/>
                        <a:gd name="T9" fmla="*/ 1344 h 1701"/>
                        <a:gd name="T10" fmla="*/ 2096 w 2326"/>
                        <a:gd name="T11" fmla="*/ 1344 h 1701"/>
                        <a:gd name="T12" fmla="*/ 2096 w 2326"/>
                        <a:gd name="T13" fmla="*/ 206 h 1701"/>
                        <a:gd name="T14" fmla="*/ 791 w 2326"/>
                        <a:gd name="T15" fmla="*/ 206 h 1701"/>
                        <a:gd name="T16" fmla="*/ 791 w 2326"/>
                        <a:gd name="T17" fmla="*/ 303 h 1701"/>
                        <a:gd name="T18" fmla="*/ 629 w 2326"/>
                        <a:gd name="T19" fmla="*/ 303 h 1701"/>
                        <a:gd name="T20" fmla="*/ 629 w 2326"/>
                        <a:gd name="T21" fmla="*/ 202 h 1701"/>
                        <a:gd name="T22" fmla="*/ 192 w 2326"/>
                        <a:gd name="T23" fmla="*/ 202 h 1701"/>
                        <a:gd name="T24" fmla="*/ 192 w 2326"/>
                        <a:gd name="T25" fmla="*/ 303 h 1701"/>
                        <a:gd name="T26" fmla="*/ 0 w 2326"/>
                        <a:gd name="T27" fmla="*/ 303 h 1701"/>
                        <a:gd name="T28" fmla="*/ 0 w 2326"/>
                        <a:gd name="T29" fmla="*/ 0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rgbClr val="FABE3C"/>
                    </a:solid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sp>
                  <p:nvSpPr>
                    <p:cNvPr id="131" name="Freeform 31"/>
                    <p:cNvSpPr>
                      <a:spLocks noEditPoints="1"/>
                    </p:cNvSpPr>
                    <p:nvPr/>
                  </p:nvSpPr>
                  <p:spPr bwMode="auto">
                    <a:xfrm>
                      <a:off x="14636362" y="2551139"/>
                      <a:ext cx="601688" cy="439944"/>
                    </a:xfrm>
                    <a:custGeom>
                      <a:avLst/>
                      <a:gdLst>
                        <a:gd name="T0" fmla="*/ 341 w 2327"/>
                        <a:gd name="T1" fmla="*/ 680 h 1700"/>
                        <a:gd name="T2" fmla="*/ 604 w 2327"/>
                        <a:gd name="T3" fmla="*/ 680 h 1700"/>
                        <a:gd name="T4" fmla="*/ 604 w 2327"/>
                        <a:gd name="T5" fmla="*/ 849 h 1700"/>
                        <a:gd name="T6" fmla="*/ 341 w 2327"/>
                        <a:gd name="T7" fmla="*/ 849 h 1700"/>
                        <a:gd name="T8" fmla="*/ 341 w 2327"/>
                        <a:gd name="T9" fmla="*/ 680 h 1700"/>
                        <a:gd name="T10" fmla="*/ 341 w 2327"/>
                        <a:gd name="T11" fmla="*/ 386 h 1700"/>
                        <a:gd name="T12" fmla="*/ 604 w 2327"/>
                        <a:gd name="T13" fmla="*/ 386 h 1700"/>
                        <a:gd name="T14" fmla="*/ 604 w 2327"/>
                        <a:gd name="T15" fmla="*/ 554 h 1700"/>
                        <a:gd name="T16" fmla="*/ 341 w 2327"/>
                        <a:gd name="T17" fmla="*/ 554 h 1700"/>
                        <a:gd name="T18" fmla="*/ 341 w 2327"/>
                        <a:gd name="T19" fmla="*/ 386 h 1700"/>
                        <a:gd name="T20" fmla="*/ 927 w 2327"/>
                        <a:gd name="T21" fmla="*/ 207 h 1700"/>
                        <a:gd name="T22" fmla="*/ 927 w 2327"/>
                        <a:gd name="T23" fmla="*/ 1358 h 1700"/>
                        <a:gd name="T24" fmla="*/ 2098 w 2327"/>
                        <a:gd name="T25" fmla="*/ 1358 h 1700"/>
                        <a:gd name="T26" fmla="*/ 2098 w 2327"/>
                        <a:gd name="T27" fmla="*/ 207 h 1700"/>
                        <a:gd name="T28" fmla="*/ 927 w 2327"/>
                        <a:gd name="T29" fmla="*/ 207 h 1700"/>
                        <a:gd name="T30" fmla="*/ 193 w 2327"/>
                        <a:gd name="T31" fmla="*/ 201 h 1700"/>
                        <a:gd name="T32" fmla="*/ 193 w 2327"/>
                        <a:gd name="T33" fmla="*/ 1364 h 1700"/>
                        <a:gd name="T34" fmla="*/ 765 w 2327"/>
                        <a:gd name="T35" fmla="*/ 1364 h 1700"/>
                        <a:gd name="T36" fmla="*/ 765 w 2327"/>
                        <a:gd name="T37" fmla="*/ 201 h 1700"/>
                        <a:gd name="T38" fmla="*/ 193 w 2327"/>
                        <a:gd name="T39" fmla="*/ 201 h 1700"/>
                        <a:gd name="T40" fmla="*/ 0 w 2327"/>
                        <a:gd name="T41" fmla="*/ 0 h 1700"/>
                        <a:gd name="T42" fmla="*/ 2327 w 2327"/>
                        <a:gd name="T43" fmla="*/ 0 h 1700"/>
                        <a:gd name="T44" fmla="*/ 2327 w 2327"/>
                        <a:gd name="T45" fmla="*/ 1700 h 1700"/>
                        <a:gd name="T46" fmla="*/ 0 w 2327"/>
                        <a:gd name="T47" fmla="*/ 1700 h 1700"/>
                        <a:gd name="T48" fmla="*/ 0 w 2327"/>
                        <a:gd name="T49"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grpSp>
            </p:grpSp>
          </p:grpSp>
          <p:sp>
            <p:nvSpPr>
              <p:cNvPr id="144" name="TextBox 135"/>
              <p:cNvSpPr txBox="1"/>
              <p:nvPr/>
            </p:nvSpPr>
            <p:spPr>
              <a:xfrm>
                <a:off x="1520684" y="1651262"/>
                <a:ext cx="858722" cy="247212"/>
              </a:xfrm>
              <a:prstGeom prst="rect">
                <a:avLst/>
              </a:prstGeom>
              <a:noFill/>
              <a:ln>
                <a:noFill/>
              </a:ln>
              <a:effectLst/>
            </p:spPr>
            <p:txBody>
              <a:bodyPr wrap="square" lIns="0" tIns="0" rIns="0" bIns="0" rtlCol="0" anchor="t">
                <a:noAutofit/>
              </a:bodyPr>
              <a:lstStyle/>
              <a:p>
                <a:pPr algn="ctr" defTabSz="342888" eaLnBrk="0" hangingPunct="0">
                  <a:defRPr/>
                </a:pPr>
                <a:r>
                  <a:rPr lang="zh-CN" altLang="en-US" sz="1600" b="1" dirty="0">
                    <a:solidFill>
                      <a:schemeClr val="bg1"/>
                    </a:solidFill>
                    <a:latin typeface="微软雅黑" panose="020B0503020204020204" pitchFamily="34" charset="-122"/>
                    <a:ea typeface="微软雅黑" panose="020B0503020204020204" pitchFamily="34" charset="-122"/>
                  </a:rPr>
                  <a:t>桌面</a:t>
                </a:r>
                <a:endParaRPr lang="en-US" sz="1600" b="1" dirty="0">
                  <a:solidFill>
                    <a:schemeClr val="bg1"/>
                  </a:solidFill>
                  <a:latin typeface="微软雅黑" panose="020B0503020204020204" pitchFamily="34" charset="-122"/>
                  <a:ea typeface="微软雅黑" panose="020B0503020204020204" pitchFamily="34" charset="-122"/>
                </a:endParaRPr>
              </a:p>
            </p:txBody>
          </p:sp>
          <p:sp>
            <p:nvSpPr>
              <p:cNvPr id="145" name="TextBox 130"/>
              <p:cNvSpPr txBox="1"/>
              <p:nvPr/>
            </p:nvSpPr>
            <p:spPr>
              <a:xfrm>
                <a:off x="2602197" y="1319494"/>
                <a:ext cx="720596" cy="247212"/>
              </a:xfrm>
              <a:prstGeom prst="rect">
                <a:avLst/>
              </a:prstGeom>
              <a:noFill/>
              <a:ln>
                <a:noFill/>
              </a:ln>
              <a:effectLst/>
            </p:spPr>
            <p:txBody>
              <a:bodyPr wrap="square" lIns="0" tIns="0" rIns="0" bIns="0" rtlCol="0" anchor="t">
                <a:noAutofit/>
              </a:bodyPr>
              <a:lstStyle/>
              <a:p>
                <a:pPr algn="ctr" defTabSz="342888" eaLnBrk="0" hangingPunct="0">
                  <a:defRPr/>
                </a:pPr>
                <a:r>
                  <a:rPr lang="zh-CN" altLang="en-US" sz="1600" b="1" dirty="0">
                    <a:solidFill>
                      <a:schemeClr val="bg1"/>
                    </a:solidFill>
                    <a:latin typeface="微软雅黑" panose="020B0503020204020204" pitchFamily="34" charset="-122"/>
                    <a:ea typeface="微软雅黑" panose="020B0503020204020204" pitchFamily="34" charset="-122"/>
                  </a:rPr>
                  <a:t>网页</a:t>
                </a:r>
                <a:endParaRPr lang="en-US" sz="1600" b="1" dirty="0">
                  <a:solidFill>
                    <a:schemeClr val="bg1"/>
                  </a:solidFill>
                  <a:latin typeface="微软雅黑" panose="020B0503020204020204" pitchFamily="34" charset="-122"/>
                  <a:ea typeface="微软雅黑" panose="020B0503020204020204" pitchFamily="34" charset="-122"/>
                </a:endParaRPr>
              </a:p>
            </p:txBody>
          </p:sp>
          <p:sp>
            <p:nvSpPr>
              <p:cNvPr id="146" name="TextBox 125"/>
              <p:cNvSpPr txBox="1"/>
              <p:nvPr/>
            </p:nvSpPr>
            <p:spPr>
              <a:xfrm>
                <a:off x="3650049" y="1623300"/>
                <a:ext cx="788846" cy="247212"/>
              </a:xfrm>
              <a:prstGeom prst="rect">
                <a:avLst/>
              </a:prstGeom>
              <a:noFill/>
              <a:ln>
                <a:noFill/>
              </a:ln>
              <a:effectLst/>
            </p:spPr>
            <p:txBody>
              <a:bodyPr wrap="square" lIns="0" tIns="0" rIns="0" bIns="0" rtlCol="0" anchor="t">
                <a:noAutofit/>
              </a:bodyPr>
              <a:lstStyle/>
              <a:p>
                <a:pPr algn="ctr" defTabSz="342888" eaLnBrk="0" hangingPunct="0">
                  <a:defRPr/>
                </a:pPr>
                <a:r>
                  <a:rPr lang="zh-CN" altLang="en-US" sz="1600" b="1" dirty="0">
                    <a:solidFill>
                      <a:schemeClr val="bg1"/>
                    </a:solidFill>
                    <a:latin typeface="微软雅黑" panose="020B0503020204020204" pitchFamily="34" charset="-122"/>
                    <a:ea typeface="微软雅黑" panose="020B0503020204020204" pitchFamily="34" charset="-122"/>
                  </a:rPr>
                  <a:t>移动</a:t>
                </a:r>
                <a:endParaRPr lang="en-US" sz="1600" b="1" dirty="0">
                  <a:solidFill>
                    <a:schemeClr val="bg1"/>
                  </a:solidFill>
                  <a:latin typeface="微软雅黑" panose="020B0503020204020204" pitchFamily="34" charset="-122"/>
                  <a:ea typeface="微软雅黑" panose="020B0503020204020204" pitchFamily="34" charset="-122"/>
                </a:endParaRPr>
              </a:p>
            </p:txBody>
          </p:sp>
        </p:grpSp>
        <p:pic>
          <p:nvPicPr>
            <p:cNvPr id="149" name="Picture 15" descr="ESE_Web_Globe_image.png"/>
            <p:cNvPicPr>
              <a:picLocks noChangeAspect="1"/>
            </p:cNvPicPr>
            <p:nvPr/>
          </p:nvPicPr>
          <p:blipFill>
            <a:blip r:embed="rId3" cstate="print"/>
            <a:stretch>
              <a:fillRect/>
            </a:stretch>
          </p:blipFill>
          <p:spPr>
            <a:xfrm>
              <a:off x="1954505" y="2897944"/>
              <a:ext cx="1474457" cy="1056711"/>
            </a:xfrm>
            <a:prstGeom prst="rect">
              <a:avLst/>
            </a:prstGeom>
          </p:spPr>
        </p:pic>
      </p:grpSp>
      <p:sp>
        <p:nvSpPr>
          <p:cNvPr id="153" name="右箭头 152"/>
          <p:cNvSpPr/>
          <p:nvPr/>
        </p:nvSpPr>
        <p:spPr>
          <a:xfrm>
            <a:off x="4295800" y="3320134"/>
            <a:ext cx="915747" cy="388396"/>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bg1"/>
              </a:solidFill>
            </a:endParaRPr>
          </a:p>
        </p:txBody>
      </p:sp>
      <p:sp>
        <p:nvSpPr>
          <p:cNvPr id="155" name="矩形 154"/>
          <p:cNvSpPr/>
          <p:nvPr/>
        </p:nvSpPr>
        <p:spPr>
          <a:xfrm>
            <a:off x="8760296" y="1297430"/>
            <a:ext cx="2949993" cy="1015663"/>
          </a:xfrm>
          <a:prstGeom prst="rect">
            <a:avLst/>
          </a:prstGeom>
          <a:ln>
            <a:solidFill>
              <a:schemeClr val="accent1"/>
            </a:solidFill>
            <a:prstDash val="dash"/>
          </a:ln>
        </p:spPr>
        <p:txBody>
          <a:bodyPr wrap="square">
            <a:spAutoFit/>
          </a:bodyPr>
          <a:lstStyle/>
          <a:p>
            <a:pPr algn="ctr"/>
            <a:r>
              <a:rPr lang="zh-CN" altLang="en-US" sz="2000" dirty="0">
                <a:solidFill>
                  <a:srgbClr val="FFC000"/>
                </a:solidFill>
                <a:latin typeface="微软雅黑" panose="020B0503020204020204" pitchFamily="34" charset="-122"/>
                <a:ea typeface="微软雅黑" panose="020B0503020204020204" pitchFamily="34" charset="-122"/>
              </a:rPr>
              <a:t>以</a:t>
            </a:r>
            <a:r>
              <a:rPr lang="en-US" altLang="zh-CN" sz="2000" dirty="0">
                <a:solidFill>
                  <a:srgbClr val="FFC000"/>
                </a:solidFill>
                <a:latin typeface="微软雅黑" panose="020B0503020204020204" pitchFamily="34" charset="-122"/>
                <a:ea typeface="微软雅黑" panose="020B0503020204020204" pitchFamily="34" charset="-122"/>
              </a:rPr>
              <a:t>Services</a:t>
            </a:r>
            <a:r>
              <a:rPr lang="zh-CN" altLang="en-US" sz="2000" dirty="0">
                <a:solidFill>
                  <a:srgbClr val="FFC000"/>
                </a:solidFill>
                <a:latin typeface="微软雅黑" panose="020B0503020204020204" pitchFamily="34" charset="-122"/>
                <a:ea typeface="微软雅黑" panose="020B0503020204020204" pitchFamily="34" charset="-122"/>
              </a:rPr>
              <a:t>方式提供影像处理工具，构建企业级</a:t>
            </a:r>
            <a:r>
              <a:rPr lang="en-US" altLang="zh-CN" sz="2000" dirty="0">
                <a:solidFill>
                  <a:srgbClr val="FFC000"/>
                </a:solidFill>
                <a:latin typeface="微软雅黑" panose="020B0503020204020204" pitchFamily="34" charset="-122"/>
                <a:ea typeface="微软雅黑" panose="020B0503020204020204" pitchFamily="34" charset="-122"/>
              </a:rPr>
              <a:t>Web</a:t>
            </a:r>
            <a:r>
              <a:rPr lang="zh-CN" altLang="en-US" sz="2000" dirty="0">
                <a:solidFill>
                  <a:srgbClr val="FFC000"/>
                </a:solidFill>
                <a:latin typeface="微软雅黑" panose="020B0503020204020204" pitchFamily="34" charset="-122"/>
                <a:ea typeface="微软雅黑" panose="020B0503020204020204" pitchFamily="34" charset="-122"/>
              </a:rPr>
              <a:t>遥感应用系统</a:t>
            </a:r>
          </a:p>
        </p:txBody>
      </p:sp>
      <p:grpSp>
        <p:nvGrpSpPr>
          <p:cNvPr id="4" name="组合 3"/>
          <p:cNvGrpSpPr/>
          <p:nvPr/>
        </p:nvGrpSpPr>
        <p:grpSpPr>
          <a:xfrm>
            <a:off x="5445589" y="1515750"/>
            <a:ext cx="3320710" cy="4188846"/>
            <a:chOff x="5445589" y="1515750"/>
            <a:chExt cx="3320710" cy="4188846"/>
          </a:xfrm>
        </p:grpSpPr>
        <p:grpSp>
          <p:nvGrpSpPr>
            <p:cNvPr id="147" name="组合 146"/>
            <p:cNvGrpSpPr>
              <a:grpSpLocks noChangeAspect="1"/>
            </p:cNvGrpSpPr>
            <p:nvPr/>
          </p:nvGrpSpPr>
          <p:grpSpPr>
            <a:xfrm>
              <a:off x="5445589" y="1515750"/>
              <a:ext cx="3320710" cy="4188846"/>
              <a:chOff x="5148064" y="1556792"/>
              <a:chExt cx="2980878" cy="3760172"/>
            </a:xfrm>
          </p:grpSpPr>
          <p:sp>
            <p:nvSpPr>
              <p:cNvPr id="72" name="Rectangle 61"/>
              <p:cNvSpPr/>
              <p:nvPr/>
            </p:nvSpPr>
            <p:spPr bwMode="auto">
              <a:xfrm rot="16200000" flipH="1" flipV="1">
                <a:off x="6353648" y="3797891"/>
                <a:ext cx="410078" cy="301859"/>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chemeClr val="bg1"/>
                  </a:gs>
                  <a:gs pos="100000">
                    <a:schemeClr val="tx2">
                      <a:lumMod val="60000"/>
                      <a:lumOff val="40000"/>
                    </a:schemeClr>
                  </a:gs>
                </a:gsLst>
                <a:lin ang="0" scaled="1"/>
                <a:tileRect/>
              </a:gradFill>
              <a:ln w="76200" cap="flat" cmpd="sng" algn="ctr">
                <a:noFill/>
                <a:prstDash val="solid"/>
                <a:round/>
                <a:headEnd type="none" w="med" len="med"/>
                <a:tailEnd type="none" w="med" len="med"/>
              </a:ln>
              <a:effectLst/>
            </p:spPr>
            <p:txBody>
              <a:bodyPr rot="0" spcFirstLastPara="0" vert="horz" wrap="square" lIns="68578" tIns="34289" rIns="68578" bIns="34289" numCol="1" spcCol="0" rtlCol="0" fromWordArt="0" anchor="ctr" anchorCtr="0" forceAA="0" compatLnSpc="1">
                <a:prstTxWarp prst="textNoShape">
                  <a:avLst/>
                </a:prstTxWarp>
                <a:noAutofit/>
              </a:bodyPr>
              <a:lstStyle/>
              <a:p>
                <a:pPr algn="ctr" defTabSz="342888"/>
                <a:endParaRPr lang="en-US" sz="1600" dirty="0">
                  <a:solidFill>
                    <a:schemeClr val="bg1"/>
                  </a:solidFill>
                </a:endParaRPr>
              </a:p>
            </p:txBody>
          </p:sp>
          <p:sp>
            <p:nvSpPr>
              <p:cNvPr id="73" name="Rectangle 61"/>
              <p:cNvSpPr/>
              <p:nvPr/>
            </p:nvSpPr>
            <p:spPr bwMode="auto">
              <a:xfrm rot="5400000" flipH="1">
                <a:off x="6340323" y="2483641"/>
                <a:ext cx="436728" cy="301859"/>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chemeClr val="bg1"/>
                  </a:gs>
                  <a:gs pos="100000">
                    <a:schemeClr val="tx2">
                      <a:lumMod val="60000"/>
                      <a:lumOff val="40000"/>
                    </a:schemeClr>
                  </a:gs>
                </a:gsLst>
                <a:lin ang="0" scaled="1"/>
                <a:tileRect/>
              </a:gradFill>
              <a:ln w="76200" cap="flat" cmpd="sng" algn="ctr">
                <a:noFill/>
                <a:prstDash val="solid"/>
                <a:round/>
                <a:headEnd type="none" w="med" len="med"/>
                <a:tailEnd type="none" w="med" len="med"/>
              </a:ln>
              <a:effectLst/>
            </p:spPr>
            <p:txBody>
              <a:bodyPr rot="0" spcFirstLastPara="0" vert="horz" wrap="square" lIns="68578" tIns="34289" rIns="68578" bIns="34289" numCol="1" spcCol="0" rtlCol="0" fromWordArt="0" anchor="ctr" anchorCtr="0" forceAA="0" compatLnSpc="1">
                <a:prstTxWarp prst="textNoShape">
                  <a:avLst/>
                </a:prstTxWarp>
                <a:noAutofit/>
              </a:bodyPr>
              <a:lstStyle/>
              <a:p>
                <a:pPr algn="ctr" defTabSz="342888"/>
                <a:endParaRPr lang="en-US" sz="1600" dirty="0">
                  <a:solidFill>
                    <a:schemeClr val="bg1"/>
                  </a:solidFill>
                </a:endParaRPr>
              </a:p>
            </p:txBody>
          </p:sp>
          <p:sp>
            <p:nvSpPr>
              <p:cNvPr id="74" name="Rectangle 61"/>
              <p:cNvSpPr/>
              <p:nvPr/>
            </p:nvSpPr>
            <p:spPr bwMode="auto">
              <a:xfrm flipH="1">
                <a:off x="5243520" y="2277500"/>
                <a:ext cx="2630333" cy="139145"/>
              </a:xfrm>
              <a:custGeom>
                <a:avLst/>
                <a:gdLst/>
                <a:ahLst/>
                <a:cxnLst/>
                <a:rect l="l" t="t" r="r" b="b"/>
                <a:pathLst>
                  <a:path w="3187153" h="173737">
                    <a:moveTo>
                      <a:pt x="3187153" y="0"/>
                    </a:moveTo>
                    <a:cubicBezTo>
                      <a:pt x="3187153" y="45370"/>
                      <a:pt x="3151453" y="82149"/>
                      <a:pt x="3107415" y="82149"/>
                    </a:cubicBezTo>
                    <a:lnTo>
                      <a:pt x="2317574" y="82149"/>
                    </a:lnTo>
                    <a:lnTo>
                      <a:pt x="2317574" y="82297"/>
                    </a:lnTo>
                    <a:lnTo>
                      <a:pt x="869580" y="82297"/>
                    </a:lnTo>
                    <a:lnTo>
                      <a:pt x="869580" y="82149"/>
                    </a:lnTo>
                    <a:lnTo>
                      <a:pt x="79738" y="82149"/>
                    </a:lnTo>
                    <a:cubicBezTo>
                      <a:pt x="35700" y="82149"/>
                      <a:pt x="0" y="45370"/>
                      <a:pt x="0" y="0"/>
                    </a:cubicBezTo>
                    <a:lnTo>
                      <a:pt x="0" y="91588"/>
                    </a:lnTo>
                    <a:cubicBezTo>
                      <a:pt x="0" y="136957"/>
                      <a:pt x="35700" y="173737"/>
                      <a:pt x="79738" y="173737"/>
                    </a:cubicBezTo>
                    <a:lnTo>
                      <a:pt x="610970" y="173737"/>
                    </a:lnTo>
                    <a:lnTo>
                      <a:pt x="610970" y="173737"/>
                    </a:lnTo>
                    <a:lnTo>
                      <a:pt x="2439770" y="173737"/>
                    </a:lnTo>
                    <a:lnTo>
                      <a:pt x="2439770" y="173737"/>
                    </a:lnTo>
                    <a:lnTo>
                      <a:pt x="3107415" y="173737"/>
                    </a:lnTo>
                    <a:cubicBezTo>
                      <a:pt x="3151453" y="173737"/>
                      <a:pt x="3187153" y="136957"/>
                      <a:pt x="3187153" y="91588"/>
                    </a:cubicBezTo>
                    <a:close/>
                  </a:path>
                </a:pathLst>
              </a:custGeom>
              <a:solidFill>
                <a:schemeClr val="tx2">
                  <a:lumMod val="40000"/>
                  <a:lumOff val="60000"/>
                </a:schemeClr>
              </a:solidFill>
              <a:ln>
                <a:no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dirty="0">
                  <a:solidFill>
                    <a:schemeClr val="bg1"/>
                  </a:solidFill>
                </a:endParaRPr>
              </a:p>
            </p:txBody>
          </p:sp>
          <p:sp>
            <p:nvSpPr>
              <p:cNvPr id="75" name="Freeform 136"/>
              <p:cNvSpPr>
                <a:spLocks/>
              </p:cNvSpPr>
              <p:nvPr/>
            </p:nvSpPr>
            <p:spPr bwMode="auto">
              <a:xfrm>
                <a:off x="5303717" y="1846539"/>
                <a:ext cx="560505" cy="446736"/>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noFill/>
              <a:ln w="0">
                <a:solidFill>
                  <a:schemeClr val="tx2">
                    <a:lumMod val="40000"/>
                    <a:lumOff val="60000"/>
                  </a:schemeClr>
                </a:solidFill>
                <a:prstDash val="solid"/>
                <a:round/>
                <a:headEnd/>
                <a:tailEnd/>
              </a:ln>
            </p:spPr>
            <p:txBody>
              <a:bodyPr vert="horz" wrap="square" lIns="68578" tIns="34289" rIns="68578" bIns="34289" numCol="1" anchor="t" anchorCtr="0" compatLnSpc="1">
                <a:prstTxWarp prst="textNoShape">
                  <a:avLst/>
                </a:prstTxWarp>
              </a:bodyPr>
              <a:lstStyle/>
              <a:p>
                <a:pPr defTabSz="685775">
                  <a:defRPr/>
                </a:pPr>
                <a:endParaRPr lang="en-US" sz="1600">
                  <a:solidFill>
                    <a:schemeClr val="bg1"/>
                  </a:solidFill>
                </a:endParaRPr>
              </a:p>
            </p:txBody>
          </p:sp>
          <p:sp>
            <p:nvSpPr>
              <p:cNvPr id="76" name="Freeform 137"/>
              <p:cNvSpPr>
                <a:spLocks noEditPoints="1"/>
              </p:cNvSpPr>
              <p:nvPr/>
            </p:nvSpPr>
            <p:spPr bwMode="auto">
              <a:xfrm>
                <a:off x="5326831" y="1997009"/>
                <a:ext cx="167573" cy="273836"/>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77" name="Freeform 138"/>
              <p:cNvSpPr>
                <a:spLocks noEditPoints="1"/>
              </p:cNvSpPr>
              <p:nvPr/>
            </p:nvSpPr>
            <p:spPr bwMode="auto">
              <a:xfrm>
                <a:off x="5401949" y="1868969"/>
                <a:ext cx="439158" cy="393464"/>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78" name="TextBox 135"/>
              <p:cNvSpPr txBox="1"/>
              <p:nvPr/>
            </p:nvSpPr>
            <p:spPr>
              <a:xfrm>
                <a:off x="5148064" y="1556793"/>
                <a:ext cx="858722" cy="247212"/>
              </a:xfrm>
              <a:prstGeom prst="rect">
                <a:avLst/>
              </a:prstGeom>
              <a:noFill/>
              <a:ln>
                <a:noFill/>
              </a:ln>
              <a:effectLst/>
            </p:spPr>
            <p:txBody>
              <a:bodyPr wrap="square" lIns="0" tIns="0" rIns="0" bIns="0" rtlCol="0" anchor="t">
                <a:noAutofit/>
              </a:bodyPr>
              <a:lstStyle/>
              <a:p>
                <a:pPr algn="ctr" defTabSz="342888" eaLnBrk="0" hangingPunct="0">
                  <a:defRPr/>
                </a:pPr>
                <a:r>
                  <a:rPr lang="zh-CN" altLang="en-US" sz="1600" b="1" dirty="0">
                    <a:solidFill>
                      <a:schemeClr val="bg1"/>
                    </a:solidFill>
                    <a:latin typeface="微软雅黑" panose="020B0503020204020204" pitchFamily="34" charset="-122"/>
                    <a:ea typeface="微软雅黑" panose="020B0503020204020204" pitchFamily="34" charset="-122"/>
                  </a:rPr>
                  <a:t>桌面</a:t>
                </a:r>
                <a:endParaRPr lang="en-US" sz="1600" b="1" dirty="0">
                  <a:solidFill>
                    <a:schemeClr val="bg1"/>
                  </a:solidFill>
                  <a:latin typeface="微软雅黑" panose="020B0503020204020204" pitchFamily="34" charset="-122"/>
                  <a:ea typeface="微软雅黑" panose="020B0503020204020204" pitchFamily="34" charset="-122"/>
                </a:endParaRPr>
              </a:p>
            </p:txBody>
          </p:sp>
          <p:sp>
            <p:nvSpPr>
              <p:cNvPr id="79" name="Freeform 131"/>
              <p:cNvSpPr>
                <a:spLocks/>
              </p:cNvSpPr>
              <p:nvPr/>
            </p:nvSpPr>
            <p:spPr bwMode="auto">
              <a:xfrm>
                <a:off x="6274717" y="1846541"/>
                <a:ext cx="567939" cy="431490"/>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noFill/>
              <a:ln w="0">
                <a:solidFill>
                  <a:schemeClr val="tx2">
                    <a:lumMod val="40000"/>
                    <a:lumOff val="60000"/>
                  </a:schemeClr>
                </a:solidFill>
                <a:prstDash val="solid"/>
                <a:round/>
                <a:headEnd/>
                <a:tailEnd/>
              </a:ln>
            </p:spPr>
            <p:txBody>
              <a:bodyPr vert="horz" wrap="square" lIns="68578" tIns="34289" rIns="68578" bIns="34289" numCol="1" anchor="t" anchorCtr="0" compatLnSpc="1">
                <a:prstTxWarp prst="textNoShape">
                  <a:avLst/>
                </a:prstTxWarp>
              </a:bodyPr>
              <a:lstStyle/>
              <a:p>
                <a:pPr defTabSz="685775">
                  <a:defRPr/>
                </a:pPr>
                <a:endParaRPr lang="en-US" sz="1600">
                  <a:solidFill>
                    <a:schemeClr val="bg1"/>
                  </a:solidFill>
                </a:endParaRPr>
              </a:p>
            </p:txBody>
          </p:sp>
          <p:sp>
            <p:nvSpPr>
              <p:cNvPr id="80" name="Freeform 132"/>
              <p:cNvSpPr>
                <a:spLocks/>
              </p:cNvSpPr>
              <p:nvPr/>
            </p:nvSpPr>
            <p:spPr bwMode="auto">
              <a:xfrm>
                <a:off x="6384942" y="1868297"/>
                <a:ext cx="435295" cy="308207"/>
              </a:xfrm>
              <a:custGeom>
                <a:avLst/>
                <a:gdLst>
                  <a:gd name="T0" fmla="*/ 0 w 2326"/>
                  <a:gd name="T1" fmla="*/ 0 h 1701"/>
                  <a:gd name="T2" fmla="*/ 2326 w 2326"/>
                  <a:gd name="T3" fmla="*/ 0 h 1701"/>
                  <a:gd name="T4" fmla="*/ 2326 w 2326"/>
                  <a:gd name="T5" fmla="*/ 1701 h 1701"/>
                  <a:gd name="T6" fmla="*/ 1984 w 2326"/>
                  <a:gd name="T7" fmla="*/ 1701 h 1701"/>
                  <a:gd name="T8" fmla="*/ 1984 w 2326"/>
                  <a:gd name="T9" fmla="*/ 1344 h 1701"/>
                  <a:gd name="T10" fmla="*/ 2096 w 2326"/>
                  <a:gd name="T11" fmla="*/ 1344 h 1701"/>
                  <a:gd name="T12" fmla="*/ 2096 w 2326"/>
                  <a:gd name="T13" fmla="*/ 206 h 1701"/>
                  <a:gd name="T14" fmla="*/ 791 w 2326"/>
                  <a:gd name="T15" fmla="*/ 206 h 1701"/>
                  <a:gd name="T16" fmla="*/ 791 w 2326"/>
                  <a:gd name="T17" fmla="*/ 303 h 1701"/>
                  <a:gd name="T18" fmla="*/ 629 w 2326"/>
                  <a:gd name="T19" fmla="*/ 303 h 1701"/>
                  <a:gd name="T20" fmla="*/ 629 w 2326"/>
                  <a:gd name="T21" fmla="*/ 202 h 1701"/>
                  <a:gd name="T22" fmla="*/ 192 w 2326"/>
                  <a:gd name="T23" fmla="*/ 202 h 1701"/>
                  <a:gd name="T24" fmla="*/ 192 w 2326"/>
                  <a:gd name="T25" fmla="*/ 303 h 1701"/>
                  <a:gd name="T26" fmla="*/ 0 w 2326"/>
                  <a:gd name="T27" fmla="*/ 303 h 1701"/>
                  <a:gd name="T28" fmla="*/ 0 w 2326"/>
                  <a:gd name="T29" fmla="*/ 0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81" name="Freeform 133"/>
              <p:cNvSpPr>
                <a:spLocks noEditPoints="1"/>
              </p:cNvSpPr>
              <p:nvPr/>
            </p:nvSpPr>
            <p:spPr bwMode="auto">
              <a:xfrm>
                <a:off x="6297135" y="1948068"/>
                <a:ext cx="434361" cy="308207"/>
              </a:xfrm>
              <a:custGeom>
                <a:avLst/>
                <a:gdLst>
                  <a:gd name="T0" fmla="*/ 341 w 2327"/>
                  <a:gd name="T1" fmla="*/ 680 h 1700"/>
                  <a:gd name="T2" fmla="*/ 604 w 2327"/>
                  <a:gd name="T3" fmla="*/ 680 h 1700"/>
                  <a:gd name="T4" fmla="*/ 604 w 2327"/>
                  <a:gd name="T5" fmla="*/ 849 h 1700"/>
                  <a:gd name="T6" fmla="*/ 341 w 2327"/>
                  <a:gd name="T7" fmla="*/ 849 h 1700"/>
                  <a:gd name="T8" fmla="*/ 341 w 2327"/>
                  <a:gd name="T9" fmla="*/ 680 h 1700"/>
                  <a:gd name="T10" fmla="*/ 341 w 2327"/>
                  <a:gd name="T11" fmla="*/ 386 h 1700"/>
                  <a:gd name="T12" fmla="*/ 604 w 2327"/>
                  <a:gd name="T13" fmla="*/ 386 h 1700"/>
                  <a:gd name="T14" fmla="*/ 604 w 2327"/>
                  <a:gd name="T15" fmla="*/ 554 h 1700"/>
                  <a:gd name="T16" fmla="*/ 341 w 2327"/>
                  <a:gd name="T17" fmla="*/ 554 h 1700"/>
                  <a:gd name="T18" fmla="*/ 341 w 2327"/>
                  <a:gd name="T19" fmla="*/ 386 h 1700"/>
                  <a:gd name="T20" fmla="*/ 927 w 2327"/>
                  <a:gd name="T21" fmla="*/ 207 h 1700"/>
                  <a:gd name="T22" fmla="*/ 927 w 2327"/>
                  <a:gd name="T23" fmla="*/ 1358 h 1700"/>
                  <a:gd name="T24" fmla="*/ 2098 w 2327"/>
                  <a:gd name="T25" fmla="*/ 1358 h 1700"/>
                  <a:gd name="T26" fmla="*/ 2098 w 2327"/>
                  <a:gd name="T27" fmla="*/ 207 h 1700"/>
                  <a:gd name="T28" fmla="*/ 927 w 2327"/>
                  <a:gd name="T29" fmla="*/ 207 h 1700"/>
                  <a:gd name="T30" fmla="*/ 193 w 2327"/>
                  <a:gd name="T31" fmla="*/ 201 h 1700"/>
                  <a:gd name="T32" fmla="*/ 193 w 2327"/>
                  <a:gd name="T33" fmla="*/ 1364 h 1700"/>
                  <a:gd name="T34" fmla="*/ 765 w 2327"/>
                  <a:gd name="T35" fmla="*/ 1364 h 1700"/>
                  <a:gd name="T36" fmla="*/ 765 w 2327"/>
                  <a:gd name="T37" fmla="*/ 201 h 1700"/>
                  <a:gd name="T38" fmla="*/ 193 w 2327"/>
                  <a:gd name="T39" fmla="*/ 201 h 1700"/>
                  <a:gd name="T40" fmla="*/ 0 w 2327"/>
                  <a:gd name="T41" fmla="*/ 0 h 1700"/>
                  <a:gd name="T42" fmla="*/ 2327 w 2327"/>
                  <a:gd name="T43" fmla="*/ 0 h 1700"/>
                  <a:gd name="T44" fmla="*/ 2327 w 2327"/>
                  <a:gd name="T45" fmla="*/ 1700 h 1700"/>
                  <a:gd name="T46" fmla="*/ 0 w 2327"/>
                  <a:gd name="T47" fmla="*/ 1700 h 1700"/>
                  <a:gd name="T48" fmla="*/ 0 w 2327"/>
                  <a:gd name="T49"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82" name="TextBox 130"/>
              <p:cNvSpPr txBox="1"/>
              <p:nvPr/>
            </p:nvSpPr>
            <p:spPr>
              <a:xfrm>
                <a:off x="6198388" y="1556795"/>
                <a:ext cx="720596" cy="247212"/>
              </a:xfrm>
              <a:prstGeom prst="rect">
                <a:avLst/>
              </a:prstGeom>
              <a:noFill/>
              <a:ln>
                <a:noFill/>
              </a:ln>
              <a:effectLst/>
            </p:spPr>
            <p:txBody>
              <a:bodyPr wrap="square" lIns="0" tIns="0" rIns="0" bIns="0" rtlCol="0" anchor="t">
                <a:noAutofit/>
              </a:bodyPr>
              <a:lstStyle/>
              <a:p>
                <a:pPr algn="ctr" defTabSz="342888" eaLnBrk="0" hangingPunct="0">
                  <a:defRPr/>
                </a:pPr>
                <a:r>
                  <a:rPr lang="zh-CN" altLang="en-US" sz="1600" b="1" dirty="0">
                    <a:solidFill>
                      <a:schemeClr val="bg1"/>
                    </a:solidFill>
                    <a:latin typeface="微软雅黑" panose="020B0503020204020204" pitchFamily="34" charset="-122"/>
                    <a:ea typeface="微软雅黑" panose="020B0503020204020204" pitchFamily="34" charset="-122"/>
                  </a:rPr>
                  <a:t>网页</a:t>
                </a:r>
                <a:endParaRPr lang="en-US" sz="1600" b="1" dirty="0">
                  <a:solidFill>
                    <a:schemeClr val="bg1"/>
                  </a:solidFill>
                  <a:latin typeface="微软雅黑" panose="020B0503020204020204" pitchFamily="34" charset="-122"/>
                  <a:ea typeface="微软雅黑" panose="020B0503020204020204" pitchFamily="34" charset="-122"/>
                </a:endParaRPr>
              </a:p>
            </p:txBody>
          </p:sp>
          <p:sp>
            <p:nvSpPr>
              <p:cNvPr id="83" name="Freeform 126"/>
              <p:cNvSpPr>
                <a:spLocks/>
              </p:cNvSpPr>
              <p:nvPr/>
            </p:nvSpPr>
            <p:spPr bwMode="auto">
              <a:xfrm>
                <a:off x="7203071" y="1809155"/>
                <a:ext cx="610586" cy="484121"/>
              </a:xfrm>
              <a:custGeom>
                <a:avLst/>
                <a:gdLst>
                  <a:gd name="T0" fmla="*/ 2925 w 3170"/>
                  <a:gd name="T1" fmla="*/ 0 h 2592"/>
                  <a:gd name="T2" fmla="*/ 3002 w 3170"/>
                  <a:gd name="T3" fmla="*/ 12 h 2592"/>
                  <a:gd name="T4" fmla="*/ 3070 w 3170"/>
                  <a:gd name="T5" fmla="*/ 47 h 2592"/>
                  <a:gd name="T6" fmla="*/ 3123 w 3170"/>
                  <a:gd name="T7" fmla="*/ 100 h 2592"/>
                  <a:gd name="T8" fmla="*/ 3157 w 3170"/>
                  <a:gd name="T9" fmla="*/ 168 h 2592"/>
                  <a:gd name="T10" fmla="*/ 3170 w 3170"/>
                  <a:gd name="T11" fmla="*/ 245 h 2592"/>
                  <a:gd name="T12" fmla="*/ 3166 w 3170"/>
                  <a:gd name="T13" fmla="*/ 1940 h 2592"/>
                  <a:gd name="T14" fmla="*/ 3142 w 3170"/>
                  <a:gd name="T15" fmla="*/ 2013 h 2592"/>
                  <a:gd name="T16" fmla="*/ 3098 w 3170"/>
                  <a:gd name="T17" fmla="*/ 2073 h 2592"/>
                  <a:gd name="T18" fmla="*/ 3037 w 3170"/>
                  <a:gd name="T19" fmla="*/ 2118 h 2592"/>
                  <a:gd name="T20" fmla="*/ 2965 w 3170"/>
                  <a:gd name="T21" fmla="*/ 2142 h 2592"/>
                  <a:gd name="T22" fmla="*/ 1400 w 3170"/>
                  <a:gd name="T23" fmla="*/ 2146 h 2592"/>
                  <a:gd name="T24" fmla="*/ 1392 w 3170"/>
                  <a:gd name="T25" fmla="*/ 2145 h 2592"/>
                  <a:gd name="T26" fmla="*/ 1389 w 3170"/>
                  <a:gd name="T27" fmla="*/ 2387 h 2592"/>
                  <a:gd name="T28" fmla="*/ 1365 w 3170"/>
                  <a:gd name="T29" fmla="*/ 2460 h 2592"/>
                  <a:gd name="T30" fmla="*/ 1320 w 3170"/>
                  <a:gd name="T31" fmla="*/ 2521 h 2592"/>
                  <a:gd name="T32" fmla="*/ 1260 w 3170"/>
                  <a:gd name="T33" fmla="*/ 2566 h 2592"/>
                  <a:gd name="T34" fmla="*/ 1186 w 3170"/>
                  <a:gd name="T35" fmla="*/ 2590 h 2592"/>
                  <a:gd name="T36" fmla="*/ 245 w 3170"/>
                  <a:gd name="T37" fmla="*/ 2592 h 2592"/>
                  <a:gd name="T38" fmla="*/ 168 w 3170"/>
                  <a:gd name="T39" fmla="*/ 2580 h 2592"/>
                  <a:gd name="T40" fmla="*/ 100 w 3170"/>
                  <a:gd name="T41" fmla="*/ 2545 h 2592"/>
                  <a:gd name="T42" fmla="*/ 47 w 3170"/>
                  <a:gd name="T43" fmla="*/ 2492 h 2592"/>
                  <a:gd name="T44" fmla="*/ 13 w 3170"/>
                  <a:gd name="T45" fmla="*/ 2424 h 2592"/>
                  <a:gd name="T46" fmla="*/ 0 w 3170"/>
                  <a:gd name="T47" fmla="*/ 2347 h 2592"/>
                  <a:gd name="T48" fmla="*/ 4 w 3170"/>
                  <a:gd name="T49" fmla="*/ 652 h 2592"/>
                  <a:gd name="T50" fmla="*/ 28 w 3170"/>
                  <a:gd name="T51" fmla="*/ 579 h 2592"/>
                  <a:gd name="T52" fmla="*/ 72 w 3170"/>
                  <a:gd name="T53" fmla="*/ 519 h 2592"/>
                  <a:gd name="T54" fmla="*/ 133 w 3170"/>
                  <a:gd name="T55" fmla="*/ 474 h 2592"/>
                  <a:gd name="T56" fmla="*/ 205 w 3170"/>
                  <a:gd name="T57" fmla="*/ 450 h 2592"/>
                  <a:gd name="T58" fmla="*/ 713 w 3170"/>
                  <a:gd name="T59" fmla="*/ 446 h 2592"/>
                  <a:gd name="T60" fmla="*/ 717 w 3170"/>
                  <a:gd name="T61" fmla="*/ 205 h 2592"/>
                  <a:gd name="T62" fmla="*/ 741 w 3170"/>
                  <a:gd name="T63" fmla="*/ 133 h 2592"/>
                  <a:gd name="T64" fmla="*/ 786 w 3170"/>
                  <a:gd name="T65" fmla="*/ 71 h 2592"/>
                  <a:gd name="T66" fmla="*/ 846 w 3170"/>
                  <a:gd name="T67" fmla="*/ 26 h 2592"/>
                  <a:gd name="T68" fmla="*/ 919 w 3170"/>
                  <a:gd name="T69" fmla="*/ 2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0" h="2592">
                    <a:moveTo>
                      <a:pt x="959" y="0"/>
                    </a:moveTo>
                    <a:lnTo>
                      <a:pt x="2925" y="0"/>
                    </a:lnTo>
                    <a:lnTo>
                      <a:pt x="2965" y="2"/>
                    </a:lnTo>
                    <a:lnTo>
                      <a:pt x="3002" y="12"/>
                    </a:lnTo>
                    <a:lnTo>
                      <a:pt x="3037" y="26"/>
                    </a:lnTo>
                    <a:lnTo>
                      <a:pt x="3070" y="47"/>
                    </a:lnTo>
                    <a:lnTo>
                      <a:pt x="3098" y="71"/>
                    </a:lnTo>
                    <a:lnTo>
                      <a:pt x="3123" y="100"/>
                    </a:lnTo>
                    <a:lnTo>
                      <a:pt x="3142" y="133"/>
                    </a:lnTo>
                    <a:lnTo>
                      <a:pt x="3157" y="168"/>
                    </a:lnTo>
                    <a:lnTo>
                      <a:pt x="3166" y="205"/>
                    </a:lnTo>
                    <a:lnTo>
                      <a:pt x="3170" y="245"/>
                    </a:lnTo>
                    <a:lnTo>
                      <a:pt x="3170" y="1901"/>
                    </a:lnTo>
                    <a:lnTo>
                      <a:pt x="3166" y="1940"/>
                    </a:lnTo>
                    <a:lnTo>
                      <a:pt x="3157" y="1978"/>
                    </a:lnTo>
                    <a:lnTo>
                      <a:pt x="3142" y="2013"/>
                    </a:lnTo>
                    <a:lnTo>
                      <a:pt x="3123" y="2046"/>
                    </a:lnTo>
                    <a:lnTo>
                      <a:pt x="3098" y="2073"/>
                    </a:lnTo>
                    <a:lnTo>
                      <a:pt x="3070" y="2099"/>
                    </a:lnTo>
                    <a:lnTo>
                      <a:pt x="3037" y="2118"/>
                    </a:lnTo>
                    <a:lnTo>
                      <a:pt x="3002" y="2134"/>
                    </a:lnTo>
                    <a:lnTo>
                      <a:pt x="2965" y="2142"/>
                    </a:lnTo>
                    <a:lnTo>
                      <a:pt x="2925" y="2146"/>
                    </a:lnTo>
                    <a:lnTo>
                      <a:pt x="1400" y="2146"/>
                    </a:lnTo>
                    <a:lnTo>
                      <a:pt x="1396" y="2146"/>
                    </a:lnTo>
                    <a:lnTo>
                      <a:pt x="1392" y="2145"/>
                    </a:lnTo>
                    <a:lnTo>
                      <a:pt x="1392" y="2347"/>
                    </a:lnTo>
                    <a:lnTo>
                      <a:pt x="1389" y="2387"/>
                    </a:lnTo>
                    <a:lnTo>
                      <a:pt x="1379" y="2424"/>
                    </a:lnTo>
                    <a:lnTo>
                      <a:pt x="1365" y="2460"/>
                    </a:lnTo>
                    <a:lnTo>
                      <a:pt x="1344" y="2492"/>
                    </a:lnTo>
                    <a:lnTo>
                      <a:pt x="1320" y="2521"/>
                    </a:lnTo>
                    <a:lnTo>
                      <a:pt x="1291" y="2545"/>
                    </a:lnTo>
                    <a:lnTo>
                      <a:pt x="1260" y="2566"/>
                    </a:lnTo>
                    <a:lnTo>
                      <a:pt x="1223" y="2580"/>
                    </a:lnTo>
                    <a:lnTo>
                      <a:pt x="1186" y="2590"/>
                    </a:lnTo>
                    <a:lnTo>
                      <a:pt x="1146" y="2592"/>
                    </a:lnTo>
                    <a:lnTo>
                      <a:pt x="245" y="2592"/>
                    </a:lnTo>
                    <a:lnTo>
                      <a:pt x="205" y="2590"/>
                    </a:lnTo>
                    <a:lnTo>
                      <a:pt x="168" y="2580"/>
                    </a:lnTo>
                    <a:lnTo>
                      <a:pt x="133" y="2566"/>
                    </a:lnTo>
                    <a:lnTo>
                      <a:pt x="100" y="2545"/>
                    </a:lnTo>
                    <a:lnTo>
                      <a:pt x="72" y="2521"/>
                    </a:lnTo>
                    <a:lnTo>
                      <a:pt x="47" y="2492"/>
                    </a:lnTo>
                    <a:lnTo>
                      <a:pt x="28" y="2460"/>
                    </a:lnTo>
                    <a:lnTo>
                      <a:pt x="13" y="2424"/>
                    </a:lnTo>
                    <a:lnTo>
                      <a:pt x="4" y="2387"/>
                    </a:lnTo>
                    <a:lnTo>
                      <a:pt x="0" y="2347"/>
                    </a:lnTo>
                    <a:lnTo>
                      <a:pt x="0" y="691"/>
                    </a:lnTo>
                    <a:lnTo>
                      <a:pt x="4" y="652"/>
                    </a:lnTo>
                    <a:lnTo>
                      <a:pt x="13" y="614"/>
                    </a:lnTo>
                    <a:lnTo>
                      <a:pt x="28" y="579"/>
                    </a:lnTo>
                    <a:lnTo>
                      <a:pt x="47" y="546"/>
                    </a:lnTo>
                    <a:lnTo>
                      <a:pt x="72" y="519"/>
                    </a:lnTo>
                    <a:lnTo>
                      <a:pt x="100" y="493"/>
                    </a:lnTo>
                    <a:lnTo>
                      <a:pt x="133" y="474"/>
                    </a:lnTo>
                    <a:lnTo>
                      <a:pt x="168" y="458"/>
                    </a:lnTo>
                    <a:lnTo>
                      <a:pt x="205" y="450"/>
                    </a:lnTo>
                    <a:lnTo>
                      <a:pt x="245" y="446"/>
                    </a:lnTo>
                    <a:lnTo>
                      <a:pt x="713" y="446"/>
                    </a:lnTo>
                    <a:lnTo>
                      <a:pt x="713" y="245"/>
                    </a:lnTo>
                    <a:lnTo>
                      <a:pt x="717" y="205"/>
                    </a:lnTo>
                    <a:lnTo>
                      <a:pt x="725" y="168"/>
                    </a:lnTo>
                    <a:lnTo>
                      <a:pt x="741" y="133"/>
                    </a:lnTo>
                    <a:lnTo>
                      <a:pt x="760" y="100"/>
                    </a:lnTo>
                    <a:lnTo>
                      <a:pt x="786" y="71"/>
                    </a:lnTo>
                    <a:lnTo>
                      <a:pt x="814" y="47"/>
                    </a:lnTo>
                    <a:lnTo>
                      <a:pt x="846" y="26"/>
                    </a:lnTo>
                    <a:lnTo>
                      <a:pt x="881" y="12"/>
                    </a:lnTo>
                    <a:lnTo>
                      <a:pt x="919" y="2"/>
                    </a:lnTo>
                    <a:lnTo>
                      <a:pt x="959" y="0"/>
                    </a:lnTo>
                    <a:close/>
                  </a:path>
                </a:pathLst>
              </a:custGeom>
              <a:ln w="0">
                <a:solidFill>
                  <a:schemeClr val="tx2">
                    <a:lumMod val="40000"/>
                    <a:lumOff val="60000"/>
                  </a:schemeClr>
                </a:solidFill>
                <a:prstDash val="solid"/>
                <a:round/>
                <a:headEnd/>
                <a:tailEnd/>
              </a:ln>
            </p:spPr>
            <p:txBody>
              <a:bodyPr vert="horz" wrap="square" lIns="68578" tIns="34289" rIns="68578" bIns="34289" numCol="1" anchor="t" anchorCtr="0" compatLnSpc="1">
                <a:prstTxWarp prst="textNoShape">
                  <a:avLst/>
                </a:prstTxWarp>
              </a:bodyPr>
              <a:lstStyle/>
              <a:p>
                <a:pPr defTabSz="685775">
                  <a:defRPr/>
                </a:pPr>
                <a:endParaRPr lang="en-US" sz="1600">
                  <a:solidFill>
                    <a:schemeClr val="bg1"/>
                  </a:solidFill>
                </a:endParaRPr>
              </a:p>
            </p:txBody>
          </p:sp>
          <p:sp>
            <p:nvSpPr>
              <p:cNvPr id="84" name="Freeform 127"/>
              <p:cNvSpPr>
                <a:spLocks noEditPoints="1"/>
              </p:cNvSpPr>
              <p:nvPr/>
            </p:nvSpPr>
            <p:spPr bwMode="auto">
              <a:xfrm>
                <a:off x="7226185" y="1914764"/>
                <a:ext cx="221506" cy="356081"/>
              </a:xfrm>
              <a:custGeom>
                <a:avLst/>
                <a:gdLst>
                  <a:gd name="T0" fmla="*/ 549 w 1152"/>
                  <a:gd name="T1" fmla="*/ 1607 h 1906"/>
                  <a:gd name="T2" fmla="*/ 501 w 1152"/>
                  <a:gd name="T3" fmla="*/ 1633 h 1906"/>
                  <a:gd name="T4" fmla="*/ 475 w 1152"/>
                  <a:gd name="T5" fmla="*/ 1680 h 1906"/>
                  <a:gd name="T6" fmla="*/ 475 w 1152"/>
                  <a:gd name="T7" fmla="*/ 1736 h 1906"/>
                  <a:gd name="T8" fmla="*/ 501 w 1152"/>
                  <a:gd name="T9" fmla="*/ 1782 h 1906"/>
                  <a:gd name="T10" fmla="*/ 549 w 1152"/>
                  <a:gd name="T11" fmla="*/ 1809 h 1906"/>
                  <a:gd name="T12" fmla="*/ 601 w 1152"/>
                  <a:gd name="T13" fmla="*/ 1810 h 1906"/>
                  <a:gd name="T14" fmla="*/ 642 w 1152"/>
                  <a:gd name="T15" fmla="*/ 1789 h 1906"/>
                  <a:gd name="T16" fmla="*/ 671 w 1152"/>
                  <a:gd name="T17" fmla="*/ 1754 h 1906"/>
                  <a:gd name="T18" fmla="*/ 680 w 1152"/>
                  <a:gd name="T19" fmla="*/ 1708 h 1906"/>
                  <a:gd name="T20" fmla="*/ 667 w 1152"/>
                  <a:gd name="T21" fmla="*/ 1655 h 1906"/>
                  <a:gd name="T22" fmla="*/ 628 w 1152"/>
                  <a:gd name="T23" fmla="*/ 1617 h 1906"/>
                  <a:gd name="T24" fmla="*/ 576 w 1152"/>
                  <a:gd name="T25" fmla="*/ 1603 h 1906"/>
                  <a:gd name="T26" fmla="*/ 150 w 1152"/>
                  <a:gd name="T27" fmla="*/ 1457 h 1906"/>
                  <a:gd name="T28" fmla="*/ 1003 w 1152"/>
                  <a:gd name="T29" fmla="*/ 215 h 1906"/>
                  <a:gd name="T30" fmla="*/ 125 w 1152"/>
                  <a:gd name="T31" fmla="*/ 0 h 1906"/>
                  <a:gd name="T32" fmla="*/ 1055 w 1152"/>
                  <a:gd name="T33" fmla="*/ 3 h 1906"/>
                  <a:gd name="T34" fmla="*/ 1105 w 1152"/>
                  <a:gd name="T35" fmla="*/ 28 h 1906"/>
                  <a:gd name="T36" fmla="*/ 1140 w 1152"/>
                  <a:gd name="T37" fmla="*/ 70 h 1906"/>
                  <a:gd name="T38" fmla="*/ 1152 w 1152"/>
                  <a:gd name="T39" fmla="*/ 125 h 1906"/>
                  <a:gd name="T40" fmla="*/ 1149 w 1152"/>
                  <a:gd name="T41" fmla="*/ 1810 h 1906"/>
                  <a:gd name="T42" fmla="*/ 1125 w 1152"/>
                  <a:gd name="T43" fmla="*/ 1859 h 1906"/>
                  <a:gd name="T44" fmla="*/ 1082 w 1152"/>
                  <a:gd name="T45" fmla="*/ 1894 h 1906"/>
                  <a:gd name="T46" fmla="*/ 1026 w 1152"/>
                  <a:gd name="T47" fmla="*/ 1906 h 1906"/>
                  <a:gd name="T48" fmla="*/ 96 w 1152"/>
                  <a:gd name="T49" fmla="*/ 1903 h 1906"/>
                  <a:gd name="T50" fmla="*/ 47 w 1152"/>
                  <a:gd name="T51" fmla="*/ 1879 h 1906"/>
                  <a:gd name="T52" fmla="*/ 13 w 1152"/>
                  <a:gd name="T53" fmla="*/ 1836 h 1906"/>
                  <a:gd name="T54" fmla="*/ 0 w 1152"/>
                  <a:gd name="T55" fmla="*/ 1781 h 1906"/>
                  <a:gd name="T56" fmla="*/ 3 w 1152"/>
                  <a:gd name="T57" fmla="*/ 96 h 1906"/>
                  <a:gd name="T58" fmla="*/ 27 w 1152"/>
                  <a:gd name="T59" fmla="*/ 47 h 1906"/>
                  <a:gd name="T60" fmla="*/ 70 w 1152"/>
                  <a:gd name="T61" fmla="*/ 13 h 1906"/>
                  <a:gd name="T62" fmla="*/ 125 w 1152"/>
                  <a:gd name="T63" fmla="*/ 0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2" h="1906">
                    <a:moveTo>
                      <a:pt x="576" y="1603"/>
                    </a:moveTo>
                    <a:lnTo>
                      <a:pt x="549" y="1607"/>
                    </a:lnTo>
                    <a:lnTo>
                      <a:pt x="523" y="1617"/>
                    </a:lnTo>
                    <a:lnTo>
                      <a:pt x="501" y="1633"/>
                    </a:lnTo>
                    <a:lnTo>
                      <a:pt x="486" y="1655"/>
                    </a:lnTo>
                    <a:lnTo>
                      <a:pt x="475" y="1680"/>
                    </a:lnTo>
                    <a:lnTo>
                      <a:pt x="471" y="1708"/>
                    </a:lnTo>
                    <a:lnTo>
                      <a:pt x="475" y="1736"/>
                    </a:lnTo>
                    <a:lnTo>
                      <a:pt x="486" y="1760"/>
                    </a:lnTo>
                    <a:lnTo>
                      <a:pt x="501" y="1782"/>
                    </a:lnTo>
                    <a:lnTo>
                      <a:pt x="523" y="1798"/>
                    </a:lnTo>
                    <a:lnTo>
                      <a:pt x="549" y="1809"/>
                    </a:lnTo>
                    <a:lnTo>
                      <a:pt x="576" y="1812"/>
                    </a:lnTo>
                    <a:lnTo>
                      <a:pt x="601" y="1810"/>
                    </a:lnTo>
                    <a:lnTo>
                      <a:pt x="622" y="1801"/>
                    </a:lnTo>
                    <a:lnTo>
                      <a:pt x="642" y="1789"/>
                    </a:lnTo>
                    <a:lnTo>
                      <a:pt x="657" y="1773"/>
                    </a:lnTo>
                    <a:lnTo>
                      <a:pt x="671" y="1754"/>
                    </a:lnTo>
                    <a:lnTo>
                      <a:pt x="678" y="1731"/>
                    </a:lnTo>
                    <a:lnTo>
                      <a:pt x="680" y="1708"/>
                    </a:lnTo>
                    <a:lnTo>
                      <a:pt x="677" y="1680"/>
                    </a:lnTo>
                    <a:lnTo>
                      <a:pt x="667" y="1655"/>
                    </a:lnTo>
                    <a:lnTo>
                      <a:pt x="650" y="1633"/>
                    </a:lnTo>
                    <a:lnTo>
                      <a:pt x="628" y="1617"/>
                    </a:lnTo>
                    <a:lnTo>
                      <a:pt x="604" y="1607"/>
                    </a:lnTo>
                    <a:lnTo>
                      <a:pt x="576" y="1603"/>
                    </a:lnTo>
                    <a:close/>
                    <a:moveTo>
                      <a:pt x="150" y="215"/>
                    </a:moveTo>
                    <a:lnTo>
                      <a:pt x="150" y="1457"/>
                    </a:lnTo>
                    <a:lnTo>
                      <a:pt x="1003" y="1457"/>
                    </a:lnTo>
                    <a:lnTo>
                      <a:pt x="1003" y="215"/>
                    </a:lnTo>
                    <a:lnTo>
                      <a:pt x="150" y="215"/>
                    </a:lnTo>
                    <a:close/>
                    <a:moveTo>
                      <a:pt x="125" y="0"/>
                    </a:moveTo>
                    <a:lnTo>
                      <a:pt x="1026" y="0"/>
                    </a:lnTo>
                    <a:lnTo>
                      <a:pt x="1055" y="3"/>
                    </a:lnTo>
                    <a:lnTo>
                      <a:pt x="1082" y="13"/>
                    </a:lnTo>
                    <a:lnTo>
                      <a:pt x="1105" y="28"/>
                    </a:lnTo>
                    <a:lnTo>
                      <a:pt x="1125" y="47"/>
                    </a:lnTo>
                    <a:lnTo>
                      <a:pt x="1140" y="70"/>
                    </a:lnTo>
                    <a:lnTo>
                      <a:pt x="1149" y="96"/>
                    </a:lnTo>
                    <a:lnTo>
                      <a:pt x="1152" y="125"/>
                    </a:lnTo>
                    <a:lnTo>
                      <a:pt x="1152" y="1781"/>
                    </a:lnTo>
                    <a:lnTo>
                      <a:pt x="1149" y="1810"/>
                    </a:lnTo>
                    <a:lnTo>
                      <a:pt x="1140" y="1836"/>
                    </a:lnTo>
                    <a:lnTo>
                      <a:pt x="1125" y="1859"/>
                    </a:lnTo>
                    <a:lnTo>
                      <a:pt x="1105" y="1879"/>
                    </a:lnTo>
                    <a:lnTo>
                      <a:pt x="1082" y="1894"/>
                    </a:lnTo>
                    <a:lnTo>
                      <a:pt x="1055" y="1903"/>
                    </a:lnTo>
                    <a:lnTo>
                      <a:pt x="1026" y="1906"/>
                    </a:lnTo>
                    <a:lnTo>
                      <a:pt x="125" y="1906"/>
                    </a:lnTo>
                    <a:lnTo>
                      <a:pt x="96" y="1903"/>
                    </a:lnTo>
                    <a:lnTo>
                      <a:pt x="70" y="1894"/>
                    </a:lnTo>
                    <a:lnTo>
                      <a:pt x="47" y="1879"/>
                    </a:lnTo>
                    <a:lnTo>
                      <a:pt x="27" y="1859"/>
                    </a:lnTo>
                    <a:lnTo>
                      <a:pt x="13" y="1836"/>
                    </a:lnTo>
                    <a:lnTo>
                      <a:pt x="3" y="1810"/>
                    </a:lnTo>
                    <a:lnTo>
                      <a:pt x="0" y="1781"/>
                    </a:lnTo>
                    <a:lnTo>
                      <a:pt x="0" y="125"/>
                    </a:lnTo>
                    <a:lnTo>
                      <a:pt x="3" y="96"/>
                    </a:lnTo>
                    <a:lnTo>
                      <a:pt x="13" y="70"/>
                    </a:lnTo>
                    <a:lnTo>
                      <a:pt x="27" y="47"/>
                    </a:lnTo>
                    <a:lnTo>
                      <a:pt x="47" y="28"/>
                    </a:lnTo>
                    <a:lnTo>
                      <a:pt x="70" y="13"/>
                    </a:lnTo>
                    <a:lnTo>
                      <a:pt x="96" y="3"/>
                    </a:lnTo>
                    <a:lnTo>
                      <a:pt x="125" y="0"/>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85" name="Freeform 128"/>
              <p:cNvSpPr>
                <a:spLocks noEditPoints="1"/>
              </p:cNvSpPr>
              <p:nvPr/>
            </p:nvSpPr>
            <p:spPr bwMode="auto">
              <a:xfrm>
                <a:off x="7363904" y="1831585"/>
                <a:ext cx="426640" cy="356081"/>
              </a:xfrm>
              <a:custGeom>
                <a:avLst/>
                <a:gdLst>
                  <a:gd name="T0" fmla="*/ 1404 w 2217"/>
                  <a:gd name="T1" fmla="*/ 1581 h 1906"/>
                  <a:gd name="T2" fmla="*/ 1363 w 2217"/>
                  <a:gd name="T3" fmla="*/ 1600 h 1906"/>
                  <a:gd name="T4" fmla="*/ 1334 w 2217"/>
                  <a:gd name="T5" fmla="*/ 1637 h 1906"/>
                  <a:gd name="T6" fmla="*/ 1324 w 2217"/>
                  <a:gd name="T7" fmla="*/ 1683 h 1906"/>
                  <a:gd name="T8" fmla="*/ 1337 w 2217"/>
                  <a:gd name="T9" fmla="*/ 1736 h 1906"/>
                  <a:gd name="T10" fmla="*/ 1375 w 2217"/>
                  <a:gd name="T11" fmla="*/ 1773 h 1906"/>
                  <a:gd name="T12" fmla="*/ 1428 w 2217"/>
                  <a:gd name="T13" fmla="*/ 1788 h 1906"/>
                  <a:gd name="T14" fmla="*/ 1481 w 2217"/>
                  <a:gd name="T15" fmla="*/ 1773 h 1906"/>
                  <a:gd name="T16" fmla="*/ 1519 w 2217"/>
                  <a:gd name="T17" fmla="*/ 1736 h 1906"/>
                  <a:gd name="T18" fmla="*/ 1533 w 2217"/>
                  <a:gd name="T19" fmla="*/ 1683 h 1906"/>
                  <a:gd name="T20" fmla="*/ 1522 w 2217"/>
                  <a:gd name="T21" fmla="*/ 1642 h 1906"/>
                  <a:gd name="T22" fmla="*/ 1493 w 2217"/>
                  <a:gd name="T23" fmla="*/ 1604 h 1906"/>
                  <a:gd name="T24" fmla="*/ 1452 w 2217"/>
                  <a:gd name="T25" fmla="*/ 1581 h 1906"/>
                  <a:gd name="T26" fmla="*/ 1109 w 2217"/>
                  <a:gd name="T27" fmla="*/ 1577 h 1906"/>
                  <a:gd name="T28" fmla="*/ 1063 w 2217"/>
                  <a:gd name="T29" fmla="*/ 1588 h 1906"/>
                  <a:gd name="T30" fmla="*/ 1026 w 2217"/>
                  <a:gd name="T31" fmla="*/ 1617 h 1906"/>
                  <a:gd name="T32" fmla="*/ 1007 w 2217"/>
                  <a:gd name="T33" fmla="*/ 1658 h 1906"/>
                  <a:gd name="T34" fmla="*/ 1007 w 2217"/>
                  <a:gd name="T35" fmla="*/ 1710 h 1906"/>
                  <a:gd name="T36" fmla="*/ 1035 w 2217"/>
                  <a:gd name="T37" fmla="*/ 1756 h 1906"/>
                  <a:gd name="T38" fmla="*/ 1081 w 2217"/>
                  <a:gd name="T39" fmla="*/ 1784 h 1906"/>
                  <a:gd name="T40" fmla="*/ 1136 w 2217"/>
                  <a:gd name="T41" fmla="*/ 1784 h 1906"/>
                  <a:gd name="T42" fmla="*/ 1182 w 2217"/>
                  <a:gd name="T43" fmla="*/ 1756 h 1906"/>
                  <a:gd name="T44" fmla="*/ 1210 w 2217"/>
                  <a:gd name="T45" fmla="*/ 1710 h 1906"/>
                  <a:gd name="T46" fmla="*/ 1210 w 2217"/>
                  <a:gd name="T47" fmla="*/ 1662 h 1906"/>
                  <a:gd name="T48" fmla="*/ 1191 w 2217"/>
                  <a:gd name="T49" fmla="*/ 1622 h 1906"/>
                  <a:gd name="T50" fmla="*/ 1155 w 2217"/>
                  <a:gd name="T51" fmla="*/ 1591 h 1906"/>
                  <a:gd name="T52" fmla="*/ 1109 w 2217"/>
                  <a:gd name="T53" fmla="*/ 1577 h 1906"/>
                  <a:gd name="T54" fmla="*/ 765 w 2217"/>
                  <a:gd name="T55" fmla="*/ 1581 h 1906"/>
                  <a:gd name="T56" fmla="*/ 723 w 2217"/>
                  <a:gd name="T57" fmla="*/ 1600 h 1906"/>
                  <a:gd name="T58" fmla="*/ 695 w 2217"/>
                  <a:gd name="T59" fmla="*/ 1637 h 1906"/>
                  <a:gd name="T60" fmla="*/ 684 w 2217"/>
                  <a:gd name="T61" fmla="*/ 1683 h 1906"/>
                  <a:gd name="T62" fmla="*/ 699 w 2217"/>
                  <a:gd name="T63" fmla="*/ 1736 h 1906"/>
                  <a:gd name="T64" fmla="*/ 736 w 2217"/>
                  <a:gd name="T65" fmla="*/ 1773 h 1906"/>
                  <a:gd name="T66" fmla="*/ 789 w 2217"/>
                  <a:gd name="T67" fmla="*/ 1788 h 1906"/>
                  <a:gd name="T68" fmla="*/ 841 w 2217"/>
                  <a:gd name="T69" fmla="*/ 1773 h 1906"/>
                  <a:gd name="T70" fmla="*/ 880 w 2217"/>
                  <a:gd name="T71" fmla="*/ 1736 h 1906"/>
                  <a:gd name="T72" fmla="*/ 893 w 2217"/>
                  <a:gd name="T73" fmla="*/ 1683 h 1906"/>
                  <a:gd name="T74" fmla="*/ 884 w 2217"/>
                  <a:gd name="T75" fmla="*/ 1642 h 1906"/>
                  <a:gd name="T76" fmla="*/ 855 w 2217"/>
                  <a:gd name="T77" fmla="*/ 1604 h 1906"/>
                  <a:gd name="T78" fmla="*/ 814 w 2217"/>
                  <a:gd name="T79" fmla="*/ 1581 h 1906"/>
                  <a:gd name="T80" fmla="*/ 126 w 2217"/>
                  <a:gd name="T81" fmla="*/ 0 h 1906"/>
                  <a:gd name="T82" fmla="*/ 2121 w 2217"/>
                  <a:gd name="T83" fmla="*/ 3 h 1906"/>
                  <a:gd name="T84" fmla="*/ 2170 w 2217"/>
                  <a:gd name="T85" fmla="*/ 27 h 1906"/>
                  <a:gd name="T86" fmla="*/ 2204 w 2217"/>
                  <a:gd name="T87" fmla="*/ 70 h 1906"/>
                  <a:gd name="T88" fmla="*/ 2217 w 2217"/>
                  <a:gd name="T89" fmla="*/ 125 h 1906"/>
                  <a:gd name="T90" fmla="*/ 2214 w 2217"/>
                  <a:gd name="T91" fmla="*/ 1810 h 1906"/>
                  <a:gd name="T92" fmla="*/ 2190 w 2217"/>
                  <a:gd name="T93" fmla="*/ 1859 h 1906"/>
                  <a:gd name="T94" fmla="*/ 2147 w 2217"/>
                  <a:gd name="T95" fmla="*/ 1893 h 1906"/>
                  <a:gd name="T96" fmla="*/ 2092 w 2217"/>
                  <a:gd name="T97" fmla="*/ 1906 h 1906"/>
                  <a:gd name="T98" fmla="*/ 567 w 2217"/>
                  <a:gd name="T99" fmla="*/ 1386 h 1906"/>
                  <a:gd name="T100" fmla="*/ 2067 w 2217"/>
                  <a:gd name="T101" fmla="*/ 214 h 1906"/>
                  <a:gd name="T102" fmla="*/ 149 w 2217"/>
                  <a:gd name="T103" fmla="*/ 339 h 1906"/>
                  <a:gd name="T104" fmla="*/ 0 w 2217"/>
                  <a:gd name="T105" fmla="*/ 125 h 1906"/>
                  <a:gd name="T106" fmla="*/ 13 w 2217"/>
                  <a:gd name="T107" fmla="*/ 70 h 1906"/>
                  <a:gd name="T108" fmla="*/ 47 w 2217"/>
                  <a:gd name="T109" fmla="*/ 27 h 1906"/>
                  <a:gd name="T110" fmla="*/ 97 w 2217"/>
                  <a:gd name="T111" fmla="*/ 3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7" h="1906">
                    <a:moveTo>
                      <a:pt x="1428" y="1577"/>
                    </a:moveTo>
                    <a:lnTo>
                      <a:pt x="1404" y="1581"/>
                    </a:lnTo>
                    <a:lnTo>
                      <a:pt x="1382" y="1588"/>
                    </a:lnTo>
                    <a:lnTo>
                      <a:pt x="1363" y="1600"/>
                    </a:lnTo>
                    <a:lnTo>
                      <a:pt x="1347" y="1617"/>
                    </a:lnTo>
                    <a:lnTo>
                      <a:pt x="1334" y="1637"/>
                    </a:lnTo>
                    <a:lnTo>
                      <a:pt x="1326" y="1658"/>
                    </a:lnTo>
                    <a:lnTo>
                      <a:pt x="1324" y="1683"/>
                    </a:lnTo>
                    <a:lnTo>
                      <a:pt x="1328" y="1710"/>
                    </a:lnTo>
                    <a:lnTo>
                      <a:pt x="1337" y="1736"/>
                    </a:lnTo>
                    <a:lnTo>
                      <a:pt x="1354" y="1756"/>
                    </a:lnTo>
                    <a:lnTo>
                      <a:pt x="1375" y="1773"/>
                    </a:lnTo>
                    <a:lnTo>
                      <a:pt x="1400" y="1784"/>
                    </a:lnTo>
                    <a:lnTo>
                      <a:pt x="1428" y="1788"/>
                    </a:lnTo>
                    <a:lnTo>
                      <a:pt x="1456" y="1784"/>
                    </a:lnTo>
                    <a:lnTo>
                      <a:pt x="1481" y="1773"/>
                    </a:lnTo>
                    <a:lnTo>
                      <a:pt x="1502" y="1756"/>
                    </a:lnTo>
                    <a:lnTo>
                      <a:pt x="1519" y="1736"/>
                    </a:lnTo>
                    <a:lnTo>
                      <a:pt x="1529" y="1710"/>
                    </a:lnTo>
                    <a:lnTo>
                      <a:pt x="1533" y="1683"/>
                    </a:lnTo>
                    <a:lnTo>
                      <a:pt x="1531" y="1662"/>
                    </a:lnTo>
                    <a:lnTo>
                      <a:pt x="1522" y="1642"/>
                    </a:lnTo>
                    <a:lnTo>
                      <a:pt x="1510" y="1622"/>
                    </a:lnTo>
                    <a:lnTo>
                      <a:pt x="1493" y="1604"/>
                    </a:lnTo>
                    <a:lnTo>
                      <a:pt x="1474" y="1591"/>
                    </a:lnTo>
                    <a:lnTo>
                      <a:pt x="1452" y="1581"/>
                    </a:lnTo>
                    <a:lnTo>
                      <a:pt x="1428" y="1577"/>
                    </a:lnTo>
                    <a:close/>
                    <a:moveTo>
                      <a:pt x="1109" y="1577"/>
                    </a:moveTo>
                    <a:lnTo>
                      <a:pt x="1085" y="1581"/>
                    </a:lnTo>
                    <a:lnTo>
                      <a:pt x="1063" y="1588"/>
                    </a:lnTo>
                    <a:lnTo>
                      <a:pt x="1043" y="1600"/>
                    </a:lnTo>
                    <a:lnTo>
                      <a:pt x="1026" y="1617"/>
                    </a:lnTo>
                    <a:lnTo>
                      <a:pt x="1014" y="1637"/>
                    </a:lnTo>
                    <a:lnTo>
                      <a:pt x="1007" y="1658"/>
                    </a:lnTo>
                    <a:lnTo>
                      <a:pt x="1003" y="1683"/>
                    </a:lnTo>
                    <a:lnTo>
                      <a:pt x="1007" y="1710"/>
                    </a:lnTo>
                    <a:lnTo>
                      <a:pt x="1018" y="1736"/>
                    </a:lnTo>
                    <a:lnTo>
                      <a:pt x="1035" y="1756"/>
                    </a:lnTo>
                    <a:lnTo>
                      <a:pt x="1055" y="1773"/>
                    </a:lnTo>
                    <a:lnTo>
                      <a:pt x="1081" y="1784"/>
                    </a:lnTo>
                    <a:lnTo>
                      <a:pt x="1109" y="1788"/>
                    </a:lnTo>
                    <a:lnTo>
                      <a:pt x="1136" y="1784"/>
                    </a:lnTo>
                    <a:lnTo>
                      <a:pt x="1162" y="1773"/>
                    </a:lnTo>
                    <a:lnTo>
                      <a:pt x="1182" y="1756"/>
                    </a:lnTo>
                    <a:lnTo>
                      <a:pt x="1199" y="1736"/>
                    </a:lnTo>
                    <a:lnTo>
                      <a:pt x="1210" y="1710"/>
                    </a:lnTo>
                    <a:lnTo>
                      <a:pt x="1214" y="1683"/>
                    </a:lnTo>
                    <a:lnTo>
                      <a:pt x="1210" y="1662"/>
                    </a:lnTo>
                    <a:lnTo>
                      <a:pt x="1203" y="1642"/>
                    </a:lnTo>
                    <a:lnTo>
                      <a:pt x="1191" y="1622"/>
                    </a:lnTo>
                    <a:lnTo>
                      <a:pt x="1174" y="1604"/>
                    </a:lnTo>
                    <a:lnTo>
                      <a:pt x="1155" y="1591"/>
                    </a:lnTo>
                    <a:lnTo>
                      <a:pt x="1133" y="1581"/>
                    </a:lnTo>
                    <a:lnTo>
                      <a:pt x="1109" y="1577"/>
                    </a:lnTo>
                    <a:close/>
                    <a:moveTo>
                      <a:pt x="789" y="1577"/>
                    </a:moveTo>
                    <a:lnTo>
                      <a:pt x="765" y="1581"/>
                    </a:lnTo>
                    <a:lnTo>
                      <a:pt x="744" y="1588"/>
                    </a:lnTo>
                    <a:lnTo>
                      <a:pt x="723" y="1600"/>
                    </a:lnTo>
                    <a:lnTo>
                      <a:pt x="707" y="1617"/>
                    </a:lnTo>
                    <a:lnTo>
                      <a:pt x="695" y="1637"/>
                    </a:lnTo>
                    <a:lnTo>
                      <a:pt x="687" y="1658"/>
                    </a:lnTo>
                    <a:lnTo>
                      <a:pt x="684" y="1683"/>
                    </a:lnTo>
                    <a:lnTo>
                      <a:pt x="688" y="1710"/>
                    </a:lnTo>
                    <a:lnTo>
                      <a:pt x="699" y="1736"/>
                    </a:lnTo>
                    <a:lnTo>
                      <a:pt x="715" y="1756"/>
                    </a:lnTo>
                    <a:lnTo>
                      <a:pt x="736" y="1773"/>
                    </a:lnTo>
                    <a:lnTo>
                      <a:pt x="762" y="1784"/>
                    </a:lnTo>
                    <a:lnTo>
                      <a:pt x="789" y="1788"/>
                    </a:lnTo>
                    <a:lnTo>
                      <a:pt x="817" y="1784"/>
                    </a:lnTo>
                    <a:lnTo>
                      <a:pt x="841" y="1773"/>
                    </a:lnTo>
                    <a:lnTo>
                      <a:pt x="863" y="1756"/>
                    </a:lnTo>
                    <a:lnTo>
                      <a:pt x="880" y="1736"/>
                    </a:lnTo>
                    <a:lnTo>
                      <a:pt x="890" y="1710"/>
                    </a:lnTo>
                    <a:lnTo>
                      <a:pt x="893" y="1683"/>
                    </a:lnTo>
                    <a:lnTo>
                      <a:pt x="891" y="1662"/>
                    </a:lnTo>
                    <a:lnTo>
                      <a:pt x="884" y="1642"/>
                    </a:lnTo>
                    <a:lnTo>
                      <a:pt x="870" y="1622"/>
                    </a:lnTo>
                    <a:lnTo>
                      <a:pt x="855" y="1604"/>
                    </a:lnTo>
                    <a:lnTo>
                      <a:pt x="835" y="1591"/>
                    </a:lnTo>
                    <a:lnTo>
                      <a:pt x="814" y="1581"/>
                    </a:lnTo>
                    <a:lnTo>
                      <a:pt x="789" y="1577"/>
                    </a:lnTo>
                    <a:close/>
                    <a:moveTo>
                      <a:pt x="126" y="0"/>
                    </a:moveTo>
                    <a:lnTo>
                      <a:pt x="2092" y="0"/>
                    </a:lnTo>
                    <a:lnTo>
                      <a:pt x="2121" y="3"/>
                    </a:lnTo>
                    <a:lnTo>
                      <a:pt x="2147" y="12"/>
                    </a:lnTo>
                    <a:lnTo>
                      <a:pt x="2170" y="27"/>
                    </a:lnTo>
                    <a:lnTo>
                      <a:pt x="2190" y="47"/>
                    </a:lnTo>
                    <a:lnTo>
                      <a:pt x="2204" y="70"/>
                    </a:lnTo>
                    <a:lnTo>
                      <a:pt x="2214" y="96"/>
                    </a:lnTo>
                    <a:lnTo>
                      <a:pt x="2217" y="125"/>
                    </a:lnTo>
                    <a:lnTo>
                      <a:pt x="2217" y="1781"/>
                    </a:lnTo>
                    <a:lnTo>
                      <a:pt x="2214" y="1810"/>
                    </a:lnTo>
                    <a:lnTo>
                      <a:pt x="2204" y="1836"/>
                    </a:lnTo>
                    <a:lnTo>
                      <a:pt x="2190" y="1859"/>
                    </a:lnTo>
                    <a:lnTo>
                      <a:pt x="2170" y="1878"/>
                    </a:lnTo>
                    <a:lnTo>
                      <a:pt x="2147" y="1893"/>
                    </a:lnTo>
                    <a:lnTo>
                      <a:pt x="2121" y="1903"/>
                    </a:lnTo>
                    <a:lnTo>
                      <a:pt x="2092" y="1906"/>
                    </a:lnTo>
                    <a:lnTo>
                      <a:pt x="567" y="1906"/>
                    </a:lnTo>
                    <a:lnTo>
                      <a:pt x="567" y="1386"/>
                    </a:lnTo>
                    <a:lnTo>
                      <a:pt x="2067" y="1386"/>
                    </a:lnTo>
                    <a:lnTo>
                      <a:pt x="2067" y="214"/>
                    </a:lnTo>
                    <a:lnTo>
                      <a:pt x="149" y="214"/>
                    </a:lnTo>
                    <a:lnTo>
                      <a:pt x="149" y="339"/>
                    </a:lnTo>
                    <a:lnTo>
                      <a:pt x="0" y="339"/>
                    </a:lnTo>
                    <a:lnTo>
                      <a:pt x="0" y="125"/>
                    </a:lnTo>
                    <a:lnTo>
                      <a:pt x="4" y="96"/>
                    </a:lnTo>
                    <a:lnTo>
                      <a:pt x="13" y="70"/>
                    </a:lnTo>
                    <a:lnTo>
                      <a:pt x="28" y="47"/>
                    </a:lnTo>
                    <a:lnTo>
                      <a:pt x="47" y="27"/>
                    </a:lnTo>
                    <a:lnTo>
                      <a:pt x="70" y="12"/>
                    </a:lnTo>
                    <a:lnTo>
                      <a:pt x="97" y="3"/>
                    </a:lnTo>
                    <a:lnTo>
                      <a:pt x="126" y="0"/>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86" name="TextBox 125"/>
              <p:cNvSpPr txBox="1"/>
              <p:nvPr/>
            </p:nvSpPr>
            <p:spPr>
              <a:xfrm>
                <a:off x="7114406" y="1556792"/>
                <a:ext cx="788846" cy="247212"/>
              </a:xfrm>
              <a:prstGeom prst="rect">
                <a:avLst/>
              </a:prstGeom>
              <a:noFill/>
              <a:ln>
                <a:noFill/>
              </a:ln>
              <a:effectLst/>
            </p:spPr>
            <p:txBody>
              <a:bodyPr wrap="square" lIns="0" tIns="0" rIns="0" bIns="0" rtlCol="0" anchor="t">
                <a:noAutofit/>
              </a:bodyPr>
              <a:lstStyle/>
              <a:p>
                <a:pPr algn="ctr" defTabSz="342888" eaLnBrk="0" hangingPunct="0">
                  <a:defRPr/>
                </a:pPr>
                <a:r>
                  <a:rPr lang="zh-CN" altLang="en-US" sz="1600" b="1" dirty="0">
                    <a:solidFill>
                      <a:schemeClr val="bg1"/>
                    </a:solidFill>
                    <a:latin typeface="微软雅黑" panose="020B0503020204020204" pitchFamily="34" charset="-122"/>
                    <a:ea typeface="微软雅黑" panose="020B0503020204020204" pitchFamily="34" charset="-122"/>
                  </a:rPr>
                  <a:t>移动</a:t>
                </a:r>
                <a:endParaRPr lang="en-US" sz="1600" b="1" dirty="0">
                  <a:solidFill>
                    <a:schemeClr val="bg1"/>
                  </a:solidFill>
                  <a:latin typeface="微软雅黑" panose="020B0503020204020204" pitchFamily="34" charset="-122"/>
                  <a:ea typeface="微软雅黑" panose="020B0503020204020204" pitchFamily="34" charset="-122"/>
                </a:endParaRPr>
              </a:p>
            </p:txBody>
          </p:sp>
          <p:sp>
            <p:nvSpPr>
              <p:cNvPr id="87" name="Freeform 121"/>
              <p:cNvSpPr>
                <a:spLocks/>
              </p:cNvSpPr>
              <p:nvPr/>
            </p:nvSpPr>
            <p:spPr bwMode="auto">
              <a:xfrm>
                <a:off x="5572928" y="4349501"/>
                <a:ext cx="545115" cy="433187"/>
              </a:xfrm>
              <a:custGeom>
                <a:avLst/>
                <a:gdLst>
                  <a:gd name="T0" fmla="*/ 120 w 2596"/>
                  <a:gd name="T1" fmla="*/ 0 h 2126"/>
                  <a:gd name="T2" fmla="*/ 2476 w 2596"/>
                  <a:gd name="T3" fmla="*/ 0 h 2126"/>
                  <a:gd name="T4" fmla="*/ 2504 w 2596"/>
                  <a:gd name="T5" fmla="*/ 3 h 2126"/>
                  <a:gd name="T6" fmla="*/ 2528 w 2596"/>
                  <a:gd name="T7" fmla="*/ 12 h 2126"/>
                  <a:gd name="T8" fmla="*/ 2551 w 2596"/>
                  <a:gd name="T9" fmla="*/ 26 h 2126"/>
                  <a:gd name="T10" fmla="*/ 2569 w 2596"/>
                  <a:gd name="T11" fmla="*/ 44 h 2126"/>
                  <a:gd name="T12" fmla="*/ 2584 w 2596"/>
                  <a:gd name="T13" fmla="*/ 67 h 2126"/>
                  <a:gd name="T14" fmla="*/ 2592 w 2596"/>
                  <a:gd name="T15" fmla="*/ 92 h 2126"/>
                  <a:gd name="T16" fmla="*/ 2596 w 2596"/>
                  <a:gd name="T17" fmla="*/ 119 h 2126"/>
                  <a:gd name="T18" fmla="*/ 2596 w 2596"/>
                  <a:gd name="T19" fmla="*/ 2007 h 2126"/>
                  <a:gd name="T20" fmla="*/ 2592 w 2596"/>
                  <a:gd name="T21" fmla="*/ 2035 h 2126"/>
                  <a:gd name="T22" fmla="*/ 2584 w 2596"/>
                  <a:gd name="T23" fmla="*/ 2060 h 2126"/>
                  <a:gd name="T24" fmla="*/ 2569 w 2596"/>
                  <a:gd name="T25" fmla="*/ 2082 h 2126"/>
                  <a:gd name="T26" fmla="*/ 2551 w 2596"/>
                  <a:gd name="T27" fmla="*/ 2100 h 2126"/>
                  <a:gd name="T28" fmla="*/ 2528 w 2596"/>
                  <a:gd name="T29" fmla="*/ 2114 h 2126"/>
                  <a:gd name="T30" fmla="*/ 2504 w 2596"/>
                  <a:gd name="T31" fmla="*/ 2123 h 2126"/>
                  <a:gd name="T32" fmla="*/ 2476 w 2596"/>
                  <a:gd name="T33" fmla="*/ 2126 h 2126"/>
                  <a:gd name="T34" fmla="*/ 120 w 2596"/>
                  <a:gd name="T35" fmla="*/ 2126 h 2126"/>
                  <a:gd name="T36" fmla="*/ 92 w 2596"/>
                  <a:gd name="T37" fmla="*/ 2123 h 2126"/>
                  <a:gd name="T38" fmla="*/ 67 w 2596"/>
                  <a:gd name="T39" fmla="*/ 2114 h 2126"/>
                  <a:gd name="T40" fmla="*/ 45 w 2596"/>
                  <a:gd name="T41" fmla="*/ 2100 h 2126"/>
                  <a:gd name="T42" fmla="*/ 25 w 2596"/>
                  <a:gd name="T43" fmla="*/ 2082 h 2126"/>
                  <a:gd name="T44" fmla="*/ 12 w 2596"/>
                  <a:gd name="T45" fmla="*/ 2060 h 2126"/>
                  <a:gd name="T46" fmla="*/ 2 w 2596"/>
                  <a:gd name="T47" fmla="*/ 2035 h 2126"/>
                  <a:gd name="T48" fmla="*/ 0 w 2596"/>
                  <a:gd name="T49" fmla="*/ 2007 h 2126"/>
                  <a:gd name="T50" fmla="*/ 0 w 2596"/>
                  <a:gd name="T51" fmla="*/ 119 h 2126"/>
                  <a:gd name="T52" fmla="*/ 2 w 2596"/>
                  <a:gd name="T53" fmla="*/ 92 h 2126"/>
                  <a:gd name="T54" fmla="*/ 12 w 2596"/>
                  <a:gd name="T55" fmla="*/ 67 h 2126"/>
                  <a:gd name="T56" fmla="*/ 25 w 2596"/>
                  <a:gd name="T57" fmla="*/ 44 h 2126"/>
                  <a:gd name="T58" fmla="*/ 45 w 2596"/>
                  <a:gd name="T59" fmla="*/ 26 h 2126"/>
                  <a:gd name="T60" fmla="*/ 67 w 2596"/>
                  <a:gd name="T61" fmla="*/ 12 h 2126"/>
                  <a:gd name="T62" fmla="*/ 92 w 2596"/>
                  <a:gd name="T63" fmla="*/ 3 h 2126"/>
                  <a:gd name="T64" fmla="*/ 120 w 2596"/>
                  <a:gd name="T65"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6" h="2126">
                    <a:moveTo>
                      <a:pt x="120" y="0"/>
                    </a:moveTo>
                    <a:lnTo>
                      <a:pt x="2476" y="0"/>
                    </a:lnTo>
                    <a:lnTo>
                      <a:pt x="2504" y="3"/>
                    </a:lnTo>
                    <a:lnTo>
                      <a:pt x="2528" y="12"/>
                    </a:lnTo>
                    <a:lnTo>
                      <a:pt x="2551" y="26"/>
                    </a:lnTo>
                    <a:lnTo>
                      <a:pt x="2569" y="44"/>
                    </a:lnTo>
                    <a:lnTo>
                      <a:pt x="2584" y="67"/>
                    </a:lnTo>
                    <a:lnTo>
                      <a:pt x="2592" y="92"/>
                    </a:lnTo>
                    <a:lnTo>
                      <a:pt x="2596" y="119"/>
                    </a:lnTo>
                    <a:lnTo>
                      <a:pt x="2596" y="2007"/>
                    </a:lnTo>
                    <a:lnTo>
                      <a:pt x="2592" y="2035"/>
                    </a:lnTo>
                    <a:lnTo>
                      <a:pt x="2584" y="2060"/>
                    </a:lnTo>
                    <a:lnTo>
                      <a:pt x="2569" y="2082"/>
                    </a:lnTo>
                    <a:lnTo>
                      <a:pt x="2551" y="2100"/>
                    </a:lnTo>
                    <a:lnTo>
                      <a:pt x="2528" y="2114"/>
                    </a:lnTo>
                    <a:lnTo>
                      <a:pt x="2504" y="2123"/>
                    </a:lnTo>
                    <a:lnTo>
                      <a:pt x="2476" y="2126"/>
                    </a:lnTo>
                    <a:lnTo>
                      <a:pt x="120" y="2126"/>
                    </a:lnTo>
                    <a:lnTo>
                      <a:pt x="92" y="2123"/>
                    </a:lnTo>
                    <a:lnTo>
                      <a:pt x="67" y="2114"/>
                    </a:lnTo>
                    <a:lnTo>
                      <a:pt x="45" y="2100"/>
                    </a:lnTo>
                    <a:lnTo>
                      <a:pt x="25" y="2082"/>
                    </a:lnTo>
                    <a:lnTo>
                      <a:pt x="12" y="2060"/>
                    </a:lnTo>
                    <a:lnTo>
                      <a:pt x="2" y="2035"/>
                    </a:lnTo>
                    <a:lnTo>
                      <a:pt x="0" y="2007"/>
                    </a:lnTo>
                    <a:lnTo>
                      <a:pt x="0" y="119"/>
                    </a:lnTo>
                    <a:lnTo>
                      <a:pt x="2" y="92"/>
                    </a:lnTo>
                    <a:lnTo>
                      <a:pt x="12" y="67"/>
                    </a:lnTo>
                    <a:lnTo>
                      <a:pt x="25" y="44"/>
                    </a:lnTo>
                    <a:lnTo>
                      <a:pt x="45" y="26"/>
                    </a:lnTo>
                    <a:lnTo>
                      <a:pt x="67" y="12"/>
                    </a:lnTo>
                    <a:lnTo>
                      <a:pt x="92" y="3"/>
                    </a:lnTo>
                    <a:lnTo>
                      <a:pt x="120" y="0"/>
                    </a:lnTo>
                    <a:close/>
                  </a:path>
                </a:pathLst>
              </a:custGeom>
              <a:noFill/>
              <a:ln w="0">
                <a:solidFill>
                  <a:schemeClr val="tx2">
                    <a:lumMod val="40000"/>
                    <a:lumOff val="60000"/>
                  </a:schemeClr>
                </a:solidFill>
                <a:prstDash val="solid"/>
                <a:round/>
                <a:headEnd/>
                <a:tailEnd/>
              </a:ln>
            </p:spPr>
            <p:txBody>
              <a:bodyPr vert="horz" wrap="square" lIns="68578" tIns="34289" rIns="68578" bIns="34289" numCol="1" anchor="t" anchorCtr="0" compatLnSpc="1">
                <a:prstTxWarp prst="textNoShape">
                  <a:avLst/>
                </a:prstTxWarp>
              </a:bodyPr>
              <a:lstStyle/>
              <a:p>
                <a:pPr defTabSz="685775">
                  <a:defRPr/>
                </a:pPr>
                <a:endParaRPr lang="en-US" sz="1600">
                  <a:solidFill>
                    <a:schemeClr val="bg1"/>
                  </a:solidFill>
                </a:endParaRPr>
              </a:p>
            </p:txBody>
          </p:sp>
          <p:sp>
            <p:nvSpPr>
              <p:cNvPr id="88" name="Freeform 122"/>
              <p:cNvSpPr>
                <a:spLocks noEditPoints="1"/>
              </p:cNvSpPr>
              <p:nvPr/>
            </p:nvSpPr>
            <p:spPr bwMode="auto">
              <a:xfrm>
                <a:off x="5411426" y="4471813"/>
                <a:ext cx="344504" cy="178371"/>
              </a:xfrm>
              <a:custGeom>
                <a:avLst/>
                <a:gdLst>
                  <a:gd name="T0" fmla="*/ 664 w 1638"/>
                  <a:gd name="T1" fmla="*/ 663 h 872"/>
                  <a:gd name="T2" fmla="*/ 0 w 1638"/>
                  <a:gd name="T3" fmla="*/ 782 h 872"/>
                  <a:gd name="T4" fmla="*/ 0 w 1638"/>
                  <a:gd name="T5" fmla="*/ 361 h 872"/>
                  <a:gd name="T6" fmla="*/ 664 w 1638"/>
                  <a:gd name="T7" fmla="*/ 480 h 872"/>
                  <a:gd name="T8" fmla="*/ 0 w 1638"/>
                  <a:gd name="T9" fmla="*/ 361 h 872"/>
                  <a:gd name="T10" fmla="*/ 1638 w 1638"/>
                  <a:gd name="T11" fmla="*/ 761 h 872"/>
                  <a:gd name="T12" fmla="*/ 1592 w 1638"/>
                  <a:gd name="T13" fmla="*/ 802 h 872"/>
                  <a:gd name="T14" fmla="*/ 1530 w 1638"/>
                  <a:gd name="T15" fmla="*/ 833 h 872"/>
                  <a:gd name="T16" fmla="*/ 1456 w 1638"/>
                  <a:gd name="T17" fmla="*/ 853 h 872"/>
                  <a:gd name="T18" fmla="*/ 1378 w 1638"/>
                  <a:gd name="T19" fmla="*/ 865 h 872"/>
                  <a:gd name="T20" fmla="*/ 1305 w 1638"/>
                  <a:gd name="T21" fmla="*/ 870 h 872"/>
                  <a:gd name="T22" fmla="*/ 1239 w 1638"/>
                  <a:gd name="T23" fmla="*/ 872 h 872"/>
                  <a:gd name="T24" fmla="*/ 1175 w 1638"/>
                  <a:gd name="T25" fmla="*/ 870 h 872"/>
                  <a:gd name="T26" fmla="*/ 1101 w 1638"/>
                  <a:gd name="T27" fmla="*/ 865 h 872"/>
                  <a:gd name="T28" fmla="*/ 1024 w 1638"/>
                  <a:gd name="T29" fmla="*/ 853 h 872"/>
                  <a:gd name="T30" fmla="*/ 950 w 1638"/>
                  <a:gd name="T31" fmla="*/ 833 h 872"/>
                  <a:gd name="T32" fmla="*/ 887 w 1638"/>
                  <a:gd name="T33" fmla="*/ 802 h 872"/>
                  <a:gd name="T34" fmla="*/ 840 w 1638"/>
                  <a:gd name="T35" fmla="*/ 761 h 872"/>
                  <a:gd name="T36" fmla="*/ 873 w 1638"/>
                  <a:gd name="T37" fmla="*/ 309 h 872"/>
                  <a:gd name="T38" fmla="*/ 953 w 1638"/>
                  <a:gd name="T39" fmla="*/ 339 h 872"/>
                  <a:gd name="T40" fmla="*/ 1046 w 1638"/>
                  <a:gd name="T41" fmla="*/ 359 h 872"/>
                  <a:gd name="T42" fmla="*/ 1144 w 1638"/>
                  <a:gd name="T43" fmla="*/ 371 h 872"/>
                  <a:gd name="T44" fmla="*/ 1239 w 1638"/>
                  <a:gd name="T45" fmla="*/ 373 h 872"/>
                  <a:gd name="T46" fmla="*/ 1336 w 1638"/>
                  <a:gd name="T47" fmla="*/ 371 h 872"/>
                  <a:gd name="T48" fmla="*/ 1434 w 1638"/>
                  <a:gd name="T49" fmla="*/ 359 h 872"/>
                  <a:gd name="T50" fmla="*/ 1526 w 1638"/>
                  <a:gd name="T51" fmla="*/ 339 h 872"/>
                  <a:gd name="T52" fmla="*/ 1606 w 1638"/>
                  <a:gd name="T53" fmla="*/ 309 h 872"/>
                  <a:gd name="T54" fmla="*/ 0 w 1638"/>
                  <a:gd name="T55" fmla="*/ 59 h 872"/>
                  <a:gd name="T56" fmla="*/ 664 w 1638"/>
                  <a:gd name="T57" fmla="*/ 177 h 872"/>
                  <a:gd name="T58" fmla="*/ 0 w 1638"/>
                  <a:gd name="T59" fmla="*/ 59 h 872"/>
                  <a:gd name="T60" fmla="*/ 1299 w 1638"/>
                  <a:gd name="T61" fmla="*/ 1 h 872"/>
                  <a:gd name="T62" fmla="*/ 1407 w 1638"/>
                  <a:gd name="T63" fmla="*/ 12 h 872"/>
                  <a:gd name="T64" fmla="*/ 1502 w 1638"/>
                  <a:gd name="T65" fmla="*/ 30 h 872"/>
                  <a:gd name="T66" fmla="*/ 1574 w 1638"/>
                  <a:gd name="T67" fmla="*/ 56 h 872"/>
                  <a:gd name="T68" fmla="*/ 1621 w 1638"/>
                  <a:gd name="T69" fmla="*/ 88 h 872"/>
                  <a:gd name="T70" fmla="*/ 1638 w 1638"/>
                  <a:gd name="T71" fmla="*/ 123 h 872"/>
                  <a:gd name="T72" fmla="*/ 1621 w 1638"/>
                  <a:gd name="T73" fmla="*/ 158 h 872"/>
                  <a:gd name="T74" fmla="*/ 1574 w 1638"/>
                  <a:gd name="T75" fmla="*/ 189 h 872"/>
                  <a:gd name="T76" fmla="*/ 1502 w 1638"/>
                  <a:gd name="T77" fmla="*/ 216 h 872"/>
                  <a:gd name="T78" fmla="*/ 1407 w 1638"/>
                  <a:gd name="T79" fmla="*/ 234 h 872"/>
                  <a:gd name="T80" fmla="*/ 1299 w 1638"/>
                  <a:gd name="T81" fmla="*/ 245 h 872"/>
                  <a:gd name="T82" fmla="*/ 1180 w 1638"/>
                  <a:gd name="T83" fmla="*/ 245 h 872"/>
                  <a:gd name="T84" fmla="*/ 1071 w 1638"/>
                  <a:gd name="T85" fmla="*/ 234 h 872"/>
                  <a:gd name="T86" fmla="*/ 978 w 1638"/>
                  <a:gd name="T87" fmla="*/ 216 h 872"/>
                  <a:gd name="T88" fmla="*/ 904 w 1638"/>
                  <a:gd name="T89" fmla="*/ 189 h 872"/>
                  <a:gd name="T90" fmla="*/ 857 w 1638"/>
                  <a:gd name="T91" fmla="*/ 158 h 872"/>
                  <a:gd name="T92" fmla="*/ 840 w 1638"/>
                  <a:gd name="T93" fmla="*/ 123 h 872"/>
                  <a:gd name="T94" fmla="*/ 857 w 1638"/>
                  <a:gd name="T95" fmla="*/ 88 h 872"/>
                  <a:gd name="T96" fmla="*/ 904 w 1638"/>
                  <a:gd name="T97" fmla="*/ 56 h 872"/>
                  <a:gd name="T98" fmla="*/ 978 w 1638"/>
                  <a:gd name="T99" fmla="*/ 30 h 872"/>
                  <a:gd name="T100" fmla="*/ 1071 w 1638"/>
                  <a:gd name="T101" fmla="*/ 12 h 872"/>
                  <a:gd name="T102" fmla="*/ 1180 w 1638"/>
                  <a:gd name="T103" fmla="*/ 1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8" h="872">
                    <a:moveTo>
                      <a:pt x="0" y="663"/>
                    </a:moveTo>
                    <a:lnTo>
                      <a:pt x="664" y="663"/>
                    </a:lnTo>
                    <a:lnTo>
                      <a:pt x="664" y="782"/>
                    </a:lnTo>
                    <a:lnTo>
                      <a:pt x="0" y="782"/>
                    </a:lnTo>
                    <a:lnTo>
                      <a:pt x="0" y="663"/>
                    </a:lnTo>
                    <a:close/>
                    <a:moveTo>
                      <a:pt x="0" y="361"/>
                    </a:moveTo>
                    <a:lnTo>
                      <a:pt x="664" y="361"/>
                    </a:lnTo>
                    <a:lnTo>
                      <a:pt x="664" y="480"/>
                    </a:lnTo>
                    <a:lnTo>
                      <a:pt x="0" y="480"/>
                    </a:lnTo>
                    <a:lnTo>
                      <a:pt x="0" y="361"/>
                    </a:lnTo>
                    <a:close/>
                    <a:moveTo>
                      <a:pt x="1638" y="291"/>
                    </a:moveTo>
                    <a:lnTo>
                      <a:pt x="1638" y="761"/>
                    </a:lnTo>
                    <a:lnTo>
                      <a:pt x="1618" y="783"/>
                    </a:lnTo>
                    <a:lnTo>
                      <a:pt x="1592" y="802"/>
                    </a:lnTo>
                    <a:lnTo>
                      <a:pt x="1562" y="819"/>
                    </a:lnTo>
                    <a:lnTo>
                      <a:pt x="1530" y="833"/>
                    </a:lnTo>
                    <a:lnTo>
                      <a:pt x="1493" y="843"/>
                    </a:lnTo>
                    <a:lnTo>
                      <a:pt x="1456" y="853"/>
                    </a:lnTo>
                    <a:lnTo>
                      <a:pt x="1417" y="859"/>
                    </a:lnTo>
                    <a:lnTo>
                      <a:pt x="1378" y="865"/>
                    </a:lnTo>
                    <a:lnTo>
                      <a:pt x="1341" y="868"/>
                    </a:lnTo>
                    <a:lnTo>
                      <a:pt x="1305" y="870"/>
                    </a:lnTo>
                    <a:lnTo>
                      <a:pt x="1271" y="871"/>
                    </a:lnTo>
                    <a:lnTo>
                      <a:pt x="1239" y="872"/>
                    </a:lnTo>
                    <a:lnTo>
                      <a:pt x="1209" y="871"/>
                    </a:lnTo>
                    <a:lnTo>
                      <a:pt x="1175" y="870"/>
                    </a:lnTo>
                    <a:lnTo>
                      <a:pt x="1139" y="868"/>
                    </a:lnTo>
                    <a:lnTo>
                      <a:pt x="1101" y="865"/>
                    </a:lnTo>
                    <a:lnTo>
                      <a:pt x="1063" y="859"/>
                    </a:lnTo>
                    <a:lnTo>
                      <a:pt x="1024" y="853"/>
                    </a:lnTo>
                    <a:lnTo>
                      <a:pt x="987" y="843"/>
                    </a:lnTo>
                    <a:lnTo>
                      <a:pt x="950" y="833"/>
                    </a:lnTo>
                    <a:lnTo>
                      <a:pt x="916" y="819"/>
                    </a:lnTo>
                    <a:lnTo>
                      <a:pt x="887" y="802"/>
                    </a:lnTo>
                    <a:lnTo>
                      <a:pt x="861" y="784"/>
                    </a:lnTo>
                    <a:lnTo>
                      <a:pt x="840" y="761"/>
                    </a:lnTo>
                    <a:lnTo>
                      <a:pt x="840" y="291"/>
                    </a:lnTo>
                    <a:lnTo>
                      <a:pt x="873" y="309"/>
                    </a:lnTo>
                    <a:lnTo>
                      <a:pt x="912" y="326"/>
                    </a:lnTo>
                    <a:lnTo>
                      <a:pt x="953" y="339"/>
                    </a:lnTo>
                    <a:lnTo>
                      <a:pt x="999" y="350"/>
                    </a:lnTo>
                    <a:lnTo>
                      <a:pt x="1046" y="359"/>
                    </a:lnTo>
                    <a:lnTo>
                      <a:pt x="1094" y="366"/>
                    </a:lnTo>
                    <a:lnTo>
                      <a:pt x="1144" y="371"/>
                    </a:lnTo>
                    <a:lnTo>
                      <a:pt x="1192" y="373"/>
                    </a:lnTo>
                    <a:lnTo>
                      <a:pt x="1239" y="373"/>
                    </a:lnTo>
                    <a:lnTo>
                      <a:pt x="1286" y="373"/>
                    </a:lnTo>
                    <a:lnTo>
                      <a:pt x="1336" y="371"/>
                    </a:lnTo>
                    <a:lnTo>
                      <a:pt x="1384" y="366"/>
                    </a:lnTo>
                    <a:lnTo>
                      <a:pt x="1434" y="359"/>
                    </a:lnTo>
                    <a:lnTo>
                      <a:pt x="1481" y="350"/>
                    </a:lnTo>
                    <a:lnTo>
                      <a:pt x="1526" y="339"/>
                    </a:lnTo>
                    <a:lnTo>
                      <a:pt x="1568" y="326"/>
                    </a:lnTo>
                    <a:lnTo>
                      <a:pt x="1606" y="309"/>
                    </a:lnTo>
                    <a:lnTo>
                      <a:pt x="1638" y="291"/>
                    </a:lnTo>
                    <a:close/>
                    <a:moveTo>
                      <a:pt x="0" y="59"/>
                    </a:moveTo>
                    <a:lnTo>
                      <a:pt x="664" y="59"/>
                    </a:lnTo>
                    <a:lnTo>
                      <a:pt x="664" y="177"/>
                    </a:lnTo>
                    <a:lnTo>
                      <a:pt x="0" y="177"/>
                    </a:lnTo>
                    <a:lnTo>
                      <a:pt x="0" y="59"/>
                    </a:lnTo>
                    <a:close/>
                    <a:moveTo>
                      <a:pt x="1239" y="0"/>
                    </a:moveTo>
                    <a:lnTo>
                      <a:pt x="1299" y="1"/>
                    </a:lnTo>
                    <a:lnTo>
                      <a:pt x="1355" y="6"/>
                    </a:lnTo>
                    <a:lnTo>
                      <a:pt x="1407" y="12"/>
                    </a:lnTo>
                    <a:lnTo>
                      <a:pt x="1457" y="20"/>
                    </a:lnTo>
                    <a:lnTo>
                      <a:pt x="1502" y="30"/>
                    </a:lnTo>
                    <a:lnTo>
                      <a:pt x="1540" y="42"/>
                    </a:lnTo>
                    <a:lnTo>
                      <a:pt x="1574" y="56"/>
                    </a:lnTo>
                    <a:lnTo>
                      <a:pt x="1602" y="71"/>
                    </a:lnTo>
                    <a:lnTo>
                      <a:pt x="1621" y="88"/>
                    </a:lnTo>
                    <a:lnTo>
                      <a:pt x="1635" y="105"/>
                    </a:lnTo>
                    <a:lnTo>
                      <a:pt x="1638" y="123"/>
                    </a:lnTo>
                    <a:lnTo>
                      <a:pt x="1635" y="141"/>
                    </a:lnTo>
                    <a:lnTo>
                      <a:pt x="1621" y="158"/>
                    </a:lnTo>
                    <a:lnTo>
                      <a:pt x="1602" y="175"/>
                    </a:lnTo>
                    <a:lnTo>
                      <a:pt x="1574" y="189"/>
                    </a:lnTo>
                    <a:lnTo>
                      <a:pt x="1540" y="204"/>
                    </a:lnTo>
                    <a:lnTo>
                      <a:pt x="1502" y="216"/>
                    </a:lnTo>
                    <a:lnTo>
                      <a:pt x="1457" y="226"/>
                    </a:lnTo>
                    <a:lnTo>
                      <a:pt x="1407" y="234"/>
                    </a:lnTo>
                    <a:lnTo>
                      <a:pt x="1355" y="240"/>
                    </a:lnTo>
                    <a:lnTo>
                      <a:pt x="1299" y="245"/>
                    </a:lnTo>
                    <a:lnTo>
                      <a:pt x="1239" y="246"/>
                    </a:lnTo>
                    <a:lnTo>
                      <a:pt x="1180" y="245"/>
                    </a:lnTo>
                    <a:lnTo>
                      <a:pt x="1124" y="240"/>
                    </a:lnTo>
                    <a:lnTo>
                      <a:pt x="1071" y="234"/>
                    </a:lnTo>
                    <a:lnTo>
                      <a:pt x="1023" y="226"/>
                    </a:lnTo>
                    <a:lnTo>
                      <a:pt x="978" y="216"/>
                    </a:lnTo>
                    <a:lnTo>
                      <a:pt x="938" y="204"/>
                    </a:lnTo>
                    <a:lnTo>
                      <a:pt x="904" y="189"/>
                    </a:lnTo>
                    <a:lnTo>
                      <a:pt x="878" y="175"/>
                    </a:lnTo>
                    <a:lnTo>
                      <a:pt x="857" y="158"/>
                    </a:lnTo>
                    <a:lnTo>
                      <a:pt x="845" y="141"/>
                    </a:lnTo>
                    <a:lnTo>
                      <a:pt x="840" y="123"/>
                    </a:lnTo>
                    <a:lnTo>
                      <a:pt x="845" y="105"/>
                    </a:lnTo>
                    <a:lnTo>
                      <a:pt x="857" y="88"/>
                    </a:lnTo>
                    <a:lnTo>
                      <a:pt x="878" y="71"/>
                    </a:lnTo>
                    <a:lnTo>
                      <a:pt x="904" y="56"/>
                    </a:lnTo>
                    <a:lnTo>
                      <a:pt x="938" y="42"/>
                    </a:lnTo>
                    <a:lnTo>
                      <a:pt x="978" y="30"/>
                    </a:lnTo>
                    <a:lnTo>
                      <a:pt x="1023" y="20"/>
                    </a:lnTo>
                    <a:lnTo>
                      <a:pt x="1071" y="12"/>
                    </a:lnTo>
                    <a:lnTo>
                      <a:pt x="1124" y="6"/>
                    </a:lnTo>
                    <a:lnTo>
                      <a:pt x="1180" y="1"/>
                    </a:lnTo>
                    <a:lnTo>
                      <a:pt x="1239" y="0"/>
                    </a:lnTo>
                    <a:close/>
                  </a:path>
                </a:pathLst>
              </a:custGeom>
              <a:solidFill>
                <a:schemeClr val="tx2">
                  <a:lumMod val="40000"/>
                  <a:lumOff val="60000"/>
                </a:schemeClr>
              </a:solidFill>
              <a:ln w="0">
                <a:solidFill>
                  <a:schemeClr val="tx2">
                    <a:lumMod val="40000"/>
                    <a:lumOff val="60000"/>
                  </a:schemeClr>
                </a:solidFill>
                <a:prstDash val="solid"/>
                <a:round/>
                <a:headEnd/>
                <a:tailEnd/>
              </a:ln>
            </p:spPr>
            <p:style>
              <a:lnRef idx="0">
                <a:scrgbClr r="0" g="0" b="0"/>
              </a:lnRef>
              <a:fillRef idx="1001">
                <a:schemeClr val="lt1"/>
              </a:fillRef>
              <a:effectRef idx="0">
                <a:scrgbClr r="0" g="0" b="0"/>
              </a:effectRef>
              <a:fontRef idx="major"/>
            </p:style>
            <p:txBody>
              <a:bodyPr vert="horz" wrap="square" lIns="68578" tIns="34289" rIns="68578" bIns="34289" numCol="1" anchor="t" anchorCtr="0" compatLnSpc="1">
                <a:prstTxWarp prst="textNoShape">
                  <a:avLst/>
                </a:prstTxWarp>
              </a:bodyPr>
              <a:lstStyle/>
              <a:p>
                <a:pPr defTabSz="685775">
                  <a:defRPr/>
                </a:pPr>
                <a:endParaRPr lang="en-US" sz="1600">
                  <a:solidFill>
                    <a:schemeClr val="bg1"/>
                  </a:solidFill>
                </a:endParaRPr>
              </a:p>
            </p:txBody>
          </p:sp>
          <p:sp>
            <p:nvSpPr>
              <p:cNvPr id="89" name="Freeform 123"/>
              <p:cNvSpPr>
                <a:spLocks noEditPoints="1"/>
              </p:cNvSpPr>
              <p:nvPr/>
            </p:nvSpPr>
            <p:spPr bwMode="auto">
              <a:xfrm>
                <a:off x="5422950" y="4411599"/>
                <a:ext cx="494699" cy="385282"/>
              </a:xfrm>
              <a:custGeom>
                <a:avLst/>
                <a:gdLst>
                  <a:gd name="T0" fmla="*/ 174 w 2356"/>
                  <a:gd name="T1" fmla="*/ 174 h 1888"/>
                  <a:gd name="T2" fmla="*/ 174 w 2356"/>
                  <a:gd name="T3" fmla="*/ 1598 h 1888"/>
                  <a:gd name="T4" fmla="*/ 2182 w 2356"/>
                  <a:gd name="T5" fmla="*/ 1598 h 1888"/>
                  <a:gd name="T6" fmla="*/ 2182 w 2356"/>
                  <a:gd name="T7" fmla="*/ 174 h 1888"/>
                  <a:gd name="T8" fmla="*/ 174 w 2356"/>
                  <a:gd name="T9" fmla="*/ 174 h 1888"/>
                  <a:gd name="T10" fmla="*/ 0 w 2356"/>
                  <a:gd name="T11" fmla="*/ 0 h 1888"/>
                  <a:gd name="T12" fmla="*/ 2356 w 2356"/>
                  <a:gd name="T13" fmla="*/ 0 h 1888"/>
                  <a:gd name="T14" fmla="*/ 2356 w 2356"/>
                  <a:gd name="T15" fmla="*/ 1888 h 1888"/>
                  <a:gd name="T16" fmla="*/ 0 w 2356"/>
                  <a:gd name="T17" fmla="*/ 1888 h 1888"/>
                  <a:gd name="T18" fmla="*/ 0 w 2356"/>
                  <a:gd name="T19" fmla="*/ 0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6" h="1888">
                    <a:moveTo>
                      <a:pt x="174" y="174"/>
                    </a:moveTo>
                    <a:lnTo>
                      <a:pt x="174" y="1598"/>
                    </a:lnTo>
                    <a:lnTo>
                      <a:pt x="2182" y="1598"/>
                    </a:lnTo>
                    <a:lnTo>
                      <a:pt x="2182" y="174"/>
                    </a:lnTo>
                    <a:lnTo>
                      <a:pt x="174" y="174"/>
                    </a:lnTo>
                    <a:close/>
                    <a:moveTo>
                      <a:pt x="0" y="0"/>
                    </a:moveTo>
                    <a:lnTo>
                      <a:pt x="2356" y="0"/>
                    </a:lnTo>
                    <a:lnTo>
                      <a:pt x="2356" y="1888"/>
                    </a:lnTo>
                    <a:lnTo>
                      <a:pt x="0" y="1888"/>
                    </a:lnTo>
                    <a:lnTo>
                      <a:pt x="0" y="0"/>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90" name="TextBox 120"/>
              <p:cNvSpPr txBox="1"/>
              <p:nvPr/>
            </p:nvSpPr>
            <p:spPr>
              <a:xfrm>
                <a:off x="5243520" y="4897470"/>
                <a:ext cx="866176" cy="247212"/>
              </a:xfrm>
              <a:prstGeom prst="rect">
                <a:avLst/>
              </a:prstGeom>
              <a:noFill/>
              <a:effectLst/>
            </p:spPr>
            <p:txBody>
              <a:bodyPr wrap="square" lIns="0" tIns="0" rIns="0" bIns="0" rtlCol="0" anchor="t">
                <a:noAutofit/>
              </a:bodyPr>
              <a:lstStyle/>
              <a:p>
                <a:pPr algn="ctr" defTabSz="342888" eaLnBrk="0" hangingPunct="0">
                  <a:defRPr/>
                </a:pPr>
                <a:r>
                  <a:rPr lang="zh-CN" altLang="en-US" b="1" dirty="0">
                    <a:solidFill>
                      <a:schemeClr val="bg1"/>
                    </a:solidFill>
                    <a:latin typeface="微软雅黑" panose="020B0503020204020204" pitchFamily="34" charset="-122"/>
                    <a:ea typeface="微软雅黑" panose="020B0503020204020204" pitchFamily="34" charset="-122"/>
                  </a:rPr>
                  <a:t>服务器</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91" name="Rectangle 61"/>
              <p:cNvSpPr/>
              <p:nvPr/>
            </p:nvSpPr>
            <p:spPr bwMode="auto">
              <a:xfrm rot="10800000" flipH="1">
                <a:off x="5561713" y="4152262"/>
                <a:ext cx="1999830" cy="148914"/>
              </a:xfrm>
              <a:custGeom>
                <a:avLst/>
                <a:gdLst/>
                <a:ahLst/>
                <a:cxnLst/>
                <a:rect l="l" t="t" r="r" b="b"/>
                <a:pathLst>
                  <a:path w="2264203" h="173737">
                    <a:moveTo>
                      <a:pt x="79738" y="173737"/>
                    </a:moveTo>
                    <a:lnTo>
                      <a:pt x="869580" y="173737"/>
                    </a:lnTo>
                    <a:lnTo>
                      <a:pt x="869580" y="173736"/>
                    </a:lnTo>
                    <a:lnTo>
                      <a:pt x="1394624" y="173736"/>
                    </a:lnTo>
                    <a:lnTo>
                      <a:pt x="1394624" y="173737"/>
                    </a:lnTo>
                    <a:lnTo>
                      <a:pt x="2184465" y="173737"/>
                    </a:lnTo>
                    <a:cubicBezTo>
                      <a:pt x="2228503" y="173737"/>
                      <a:pt x="2264203" y="136958"/>
                      <a:pt x="2264203" y="91588"/>
                    </a:cubicBezTo>
                    <a:lnTo>
                      <a:pt x="2264203" y="0"/>
                    </a:lnTo>
                    <a:cubicBezTo>
                      <a:pt x="2264203" y="45370"/>
                      <a:pt x="2228503" y="82149"/>
                      <a:pt x="2184465" y="82149"/>
                    </a:cubicBezTo>
                    <a:lnTo>
                      <a:pt x="1394624" y="82149"/>
                    </a:lnTo>
                    <a:lnTo>
                      <a:pt x="1394624" y="82296"/>
                    </a:lnTo>
                    <a:lnTo>
                      <a:pt x="869580" y="82296"/>
                    </a:lnTo>
                    <a:lnTo>
                      <a:pt x="869580" y="82149"/>
                    </a:lnTo>
                    <a:lnTo>
                      <a:pt x="79738" y="82149"/>
                    </a:lnTo>
                    <a:cubicBezTo>
                      <a:pt x="35700" y="82149"/>
                      <a:pt x="0" y="45370"/>
                      <a:pt x="0" y="0"/>
                    </a:cubicBezTo>
                    <a:lnTo>
                      <a:pt x="0" y="91588"/>
                    </a:lnTo>
                    <a:cubicBezTo>
                      <a:pt x="0" y="136958"/>
                      <a:pt x="35700" y="173737"/>
                      <a:pt x="79738" y="173737"/>
                    </a:cubicBezTo>
                    <a:close/>
                  </a:path>
                </a:pathLst>
              </a:custGeom>
              <a:solidFill>
                <a:schemeClr val="tx2">
                  <a:lumMod val="40000"/>
                  <a:lumOff val="60000"/>
                </a:schemeClr>
              </a:solidFill>
              <a:ln>
                <a:no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dirty="0">
                  <a:solidFill>
                    <a:schemeClr val="bg1"/>
                  </a:solidFill>
                </a:endParaRPr>
              </a:p>
            </p:txBody>
          </p:sp>
          <p:sp>
            <p:nvSpPr>
              <p:cNvPr id="110" name="TextBox 94"/>
              <p:cNvSpPr txBox="1"/>
              <p:nvPr/>
            </p:nvSpPr>
            <p:spPr>
              <a:xfrm>
                <a:off x="6658610" y="4891338"/>
                <a:ext cx="1470332" cy="425626"/>
              </a:xfrm>
              <a:prstGeom prst="rect">
                <a:avLst/>
              </a:prstGeom>
              <a:noFill/>
              <a:effectLst/>
            </p:spPr>
            <p:txBody>
              <a:bodyPr wrap="square" lIns="0" tIns="0" rIns="0" bIns="0" rtlCol="0" anchor="t">
                <a:noAutofit/>
              </a:bodyPr>
              <a:lstStyle/>
              <a:p>
                <a:pPr algn="ctr" defTabSz="342888" eaLnBrk="0" hangingPunct="0">
                  <a:defRPr/>
                </a:pPr>
                <a:r>
                  <a:rPr lang="zh-CN" altLang="en-US" b="1" dirty="0">
                    <a:solidFill>
                      <a:schemeClr val="bg1"/>
                    </a:solidFill>
                    <a:latin typeface="微软雅黑" panose="020B0503020204020204" pitchFamily="34" charset="-122"/>
                    <a:ea typeface="微软雅黑" panose="020B0503020204020204" pitchFamily="34" charset="-122"/>
                  </a:rPr>
                  <a:t>影像处理</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111" name="Freeform 56"/>
              <p:cNvSpPr>
                <a:spLocks/>
              </p:cNvSpPr>
              <p:nvPr/>
            </p:nvSpPr>
            <p:spPr bwMode="auto">
              <a:xfrm>
                <a:off x="6880378" y="4344356"/>
                <a:ext cx="468627" cy="364752"/>
              </a:xfrm>
              <a:custGeom>
                <a:avLst/>
                <a:gdLst>
                  <a:gd name="T0" fmla="*/ 1522 w 1945"/>
                  <a:gd name="T1" fmla="*/ 0 h 1560"/>
                  <a:gd name="T2" fmla="*/ 1573 w 1945"/>
                  <a:gd name="T3" fmla="*/ 13 h 1560"/>
                  <a:gd name="T4" fmla="*/ 1609 w 1945"/>
                  <a:gd name="T5" fmla="*/ 50 h 1560"/>
                  <a:gd name="T6" fmla="*/ 1624 w 1945"/>
                  <a:gd name="T7" fmla="*/ 102 h 1560"/>
                  <a:gd name="T8" fmla="*/ 1621 w 1945"/>
                  <a:gd name="T9" fmla="*/ 301 h 1560"/>
                  <a:gd name="T10" fmla="*/ 1919 w 1945"/>
                  <a:gd name="T11" fmla="*/ 632 h 1560"/>
                  <a:gd name="T12" fmla="*/ 1873 w 1945"/>
                  <a:gd name="T13" fmla="*/ 683 h 1560"/>
                  <a:gd name="T14" fmla="*/ 1538 w 1945"/>
                  <a:gd name="T15" fmla="*/ 381 h 1560"/>
                  <a:gd name="T16" fmla="*/ 1343 w 1945"/>
                  <a:gd name="T17" fmla="*/ 382 h 1560"/>
                  <a:gd name="T18" fmla="*/ 1313 w 1945"/>
                  <a:gd name="T19" fmla="*/ 377 h 1560"/>
                  <a:gd name="T20" fmla="*/ 1063 w 1945"/>
                  <a:gd name="T21" fmla="*/ 643 h 1560"/>
                  <a:gd name="T22" fmla="*/ 1830 w 1945"/>
                  <a:gd name="T23" fmla="*/ 774 h 1560"/>
                  <a:gd name="T24" fmla="*/ 1820 w 1945"/>
                  <a:gd name="T25" fmla="*/ 854 h 1560"/>
                  <a:gd name="T26" fmla="*/ 1063 w 1945"/>
                  <a:gd name="T27" fmla="*/ 802 h 1560"/>
                  <a:gd name="T28" fmla="*/ 1059 w 1945"/>
                  <a:gd name="T29" fmla="*/ 849 h 1560"/>
                  <a:gd name="T30" fmla="*/ 1034 w 1945"/>
                  <a:gd name="T31" fmla="*/ 894 h 1560"/>
                  <a:gd name="T32" fmla="*/ 988 w 1945"/>
                  <a:gd name="T33" fmla="*/ 920 h 1560"/>
                  <a:gd name="T34" fmla="*/ 783 w 1945"/>
                  <a:gd name="T35" fmla="*/ 924 h 1560"/>
                  <a:gd name="T36" fmla="*/ 740 w 1945"/>
                  <a:gd name="T37" fmla="*/ 913 h 1560"/>
                  <a:gd name="T38" fmla="*/ 706 w 1945"/>
                  <a:gd name="T39" fmla="*/ 888 h 1560"/>
                  <a:gd name="T40" fmla="*/ 382 w 1945"/>
                  <a:gd name="T41" fmla="*/ 1007 h 1560"/>
                  <a:gd name="T42" fmla="*/ 1104 w 1945"/>
                  <a:gd name="T43" fmla="*/ 1258 h 1560"/>
                  <a:gd name="T44" fmla="*/ 1123 w 1945"/>
                  <a:gd name="T45" fmla="*/ 1216 h 1560"/>
                  <a:gd name="T46" fmla="*/ 1158 w 1945"/>
                  <a:gd name="T47" fmla="*/ 1189 h 1560"/>
                  <a:gd name="T48" fmla="*/ 1203 w 1945"/>
                  <a:gd name="T49" fmla="*/ 1178 h 1560"/>
                  <a:gd name="T50" fmla="*/ 1408 w 1945"/>
                  <a:gd name="T51" fmla="*/ 1181 h 1560"/>
                  <a:gd name="T52" fmla="*/ 1453 w 1945"/>
                  <a:gd name="T53" fmla="*/ 1208 h 1560"/>
                  <a:gd name="T54" fmla="*/ 1857 w 1945"/>
                  <a:gd name="T55" fmla="*/ 996 h 1560"/>
                  <a:gd name="T56" fmla="*/ 1896 w 1945"/>
                  <a:gd name="T57" fmla="*/ 1052 h 1560"/>
                  <a:gd name="T58" fmla="*/ 1483 w 1945"/>
                  <a:gd name="T59" fmla="*/ 1458 h 1560"/>
                  <a:gd name="T60" fmla="*/ 1469 w 1945"/>
                  <a:gd name="T61" fmla="*/ 1510 h 1560"/>
                  <a:gd name="T62" fmla="*/ 1433 w 1945"/>
                  <a:gd name="T63" fmla="*/ 1547 h 1560"/>
                  <a:gd name="T64" fmla="*/ 1382 w 1945"/>
                  <a:gd name="T65" fmla="*/ 1560 h 1560"/>
                  <a:gd name="T66" fmla="*/ 1176 w 1945"/>
                  <a:gd name="T67" fmla="*/ 1556 h 1560"/>
                  <a:gd name="T68" fmla="*/ 1132 w 1945"/>
                  <a:gd name="T69" fmla="*/ 1531 h 1560"/>
                  <a:gd name="T70" fmla="*/ 1105 w 1945"/>
                  <a:gd name="T71" fmla="*/ 1485 h 1560"/>
                  <a:gd name="T72" fmla="*/ 1101 w 1945"/>
                  <a:gd name="T73" fmla="*/ 1364 h 1560"/>
                  <a:gd name="T74" fmla="*/ 371 w 1945"/>
                  <a:gd name="T75" fmla="*/ 1164 h 1560"/>
                  <a:gd name="T76" fmla="*/ 344 w 1945"/>
                  <a:gd name="T77" fmla="*/ 1200 h 1560"/>
                  <a:gd name="T78" fmla="*/ 303 w 1945"/>
                  <a:gd name="T79" fmla="*/ 1220 h 1560"/>
                  <a:gd name="T80" fmla="*/ 101 w 1945"/>
                  <a:gd name="T81" fmla="*/ 1223 h 1560"/>
                  <a:gd name="T82" fmla="*/ 49 w 1945"/>
                  <a:gd name="T83" fmla="*/ 1209 h 1560"/>
                  <a:gd name="T84" fmla="*/ 13 w 1945"/>
                  <a:gd name="T85" fmla="*/ 1172 h 1560"/>
                  <a:gd name="T86" fmla="*/ 0 w 1945"/>
                  <a:gd name="T87" fmla="*/ 1121 h 1560"/>
                  <a:gd name="T88" fmla="*/ 4 w 1945"/>
                  <a:gd name="T89" fmla="*/ 915 h 1560"/>
                  <a:gd name="T90" fmla="*/ 29 w 1945"/>
                  <a:gd name="T91" fmla="*/ 871 h 1560"/>
                  <a:gd name="T92" fmla="*/ 75 w 1945"/>
                  <a:gd name="T93" fmla="*/ 844 h 1560"/>
                  <a:gd name="T94" fmla="*/ 279 w 1945"/>
                  <a:gd name="T95" fmla="*/ 840 h 1560"/>
                  <a:gd name="T96" fmla="*/ 325 w 1945"/>
                  <a:gd name="T97" fmla="*/ 851 h 1560"/>
                  <a:gd name="T98" fmla="*/ 360 w 1945"/>
                  <a:gd name="T99" fmla="*/ 880 h 1560"/>
                  <a:gd name="T100" fmla="*/ 681 w 1945"/>
                  <a:gd name="T101" fmla="*/ 764 h 1560"/>
                  <a:gd name="T102" fmla="*/ 684 w 1945"/>
                  <a:gd name="T103" fmla="*/ 616 h 1560"/>
                  <a:gd name="T104" fmla="*/ 711 w 1945"/>
                  <a:gd name="T105" fmla="*/ 571 h 1560"/>
                  <a:gd name="T106" fmla="*/ 756 w 1945"/>
                  <a:gd name="T107" fmla="*/ 544 h 1560"/>
                  <a:gd name="T108" fmla="*/ 961 w 1945"/>
                  <a:gd name="T109" fmla="*/ 541 h 1560"/>
                  <a:gd name="T110" fmla="*/ 991 w 1945"/>
                  <a:gd name="T111" fmla="*/ 547 h 1560"/>
                  <a:gd name="T112" fmla="*/ 1242 w 1945"/>
                  <a:gd name="T113" fmla="*/ 281 h 1560"/>
                  <a:gd name="T114" fmla="*/ 1245 w 1945"/>
                  <a:gd name="T115" fmla="*/ 75 h 1560"/>
                  <a:gd name="T116" fmla="*/ 1271 w 1945"/>
                  <a:gd name="T117" fmla="*/ 29 h 1560"/>
                  <a:gd name="T118" fmla="*/ 1317 w 1945"/>
                  <a:gd name="T119" fmla="*/ 4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5" h="1560">
                    <a:moveTo>
                      <a:pt x="1343" y="0"/>
                    </a:moveTo>
                    <a:lnTo>
                      <a:pt x="1522" y="0"/>
                    </a:lnTo>
                    <a:lnTo>
                      <a:pt x="1549" y="4"/>
                    </a:lnTo>
                    <a:lnTo>
                      <a:pt x="1573" y="13"/>
                    </a:lnTo>
                    <a:lnTo>
                      <a:pt x="1593" y="29"/>
                    </a:lnTo>
                    <a:lnTo>
                      <a:pt x="1609" y="50"/>
                    </a:lnTo>
                    <a:lnTo>
                      <a:pt x="1620" y="75"/>
                    </a:lnTo>
                    <a:lnTo>
                      <a:pt x="1624" y="102"/>
                    </a:lnTo>
                    <a:lnTo>
                      <a:pt x="1624" y="281"/>
                    </a:lnTo>
                    <a:lnTo>
                      <a:pt x="1621" y="301"/>
                    </a:lnTo>
                    <a:lnTo>
                      <a:pt x="1945" y="612"/>
                    </a:lnTo>
                    <a:lnTo>
                      <a:pt x="1919" y="632"/>
                    </a:lnTo>
                    <a:lnTo>
                      <a:pt x="1895" y="657"/>
                    </a:lnTo>
                    <a:lnTo>
                      <a:pt x="1873" y="683"/>
                    </a:lnTo>
                    <a:lnTo>
                      <a:pt x="1552" y="376"/>
                    </a:lnTo>
                    <a:lnTo>
                      <a:pt x="1538" y="381"/>
                    </a:lnTo>
                    <a:lnTo>
                      <a:pt x="1522" y="382"/>
                    </a:lnTo>
                    <a:lnTo>
                      <a:pt x="1343" y="382"/>
                    </a:lnTo>
                    <a:lnTo>
                      <a:pt x="1327" y="381"/>
                    </a:lnTo>
                    <a:lnTo>
                      <a:pt x="1313" y="377"/>
                    </a:lnTo>
                    <a:lnTo>
                      <a:pt x="1060" y="620"/>
                    </a:lnTo>
                    <a:lnTo>
                      <a:pt x="1063" y="643"/>
                    </a:lnTo>
                    <a:lnTo>
                      <a:pt x="1063" y="700"/>
                    </a:lnTo>
                    <a:lnTo>
                      <a:pt x="1830" y="774"/>
                    </a:lnTo>
                    <a:lnTo>
                      <a:pt x="1823" y="813"/>
                    </a:lnTo>
                    <a:lnTo>
                      <a:pt x="1820" y="854"/>
                    </a:lnTo>
                    <a:lnTo>
                      <a:pt x="1821" y="876"/>
                    </a:lnTo>
                    <a:lnTo>
                      <a:pt x="1063" y="802"/>
                    </a:lnTo>
                    <a:lnTo>
                      <a:pt x="1063" y="821"/>
                    </a:lnTo>
                    <a:lnTo>
                      <a:pt x="1059" y="849"/>
                    </a:lnTo>
                    <a:lnTo>
                      <a:pt x="1049" y="873"/>
                    </a:lnTo>
                    <a:lnTo>
                      <a:pt x="1034" y="894"/>
                    </a:lnTo>
                    <a:lnTo>
                      <a:pt x="1013" y="909"/>
                    </a:lnTo>
                    <a:lnTo>
                      <a:pt x="988" y="920"/>
                    </a:lnTo>
                    <a:lnTo>
                      <a:pt x="961" y="924"/>
                    </a:lnTo>
                    <a:lnTo>
                      <a:pt x="783" y="924"/>
                    </a:lnTo>
                    <a:lnTo>
                      <a:pt x="760" y="920"/>
                    </a:lnTo>
                    <a:lnTo>
                      <a:pt x="740" y="913"/>
                    </a:lnTo>
                    <a:lnTo>
                      <a:pt x="722" y="902"/>
                    </a:lnTo>
                    <a:lnTo>
                      <a:pt x="706" y="888"/>
                    </a:lnTo>
                    <a:lnTo>
                      <a:pt x="694" y="869"/>
                    </a:lnTo>
                    <a:lnTo>
                      <a:pt x="382" y="1007"/>
                    </a:lnTo>
                    <a:lnTo>
                      <a:pt x="382" y="1036"/>
                    </a:lnTo>
                    <a:lnTo>
                      <a:pt x="1104" y="1258"/>
                    </a:lnTo>
                    <a:lnTo>
                      <a:pt x="1111" y="1236"/>
                    </a:lnTo>
                    <a:lnTo>
                      <a:pt x="1123" y="1216"/>
                    </a:lnTo>
                    <a:lnTo>
                      <a:pt x="1139" y="1201"/>
                    </a:lnTo>
                    <a:lnTo>
                      <a:pt x="1158" y="1189"/>
                    </a:lnTo>
                    <a:lnTo>
                      <a:pt x="1180" y="1181"/>
                    </a:lnTo>
                    <a:lnTo>
                      <a:pt x="1203" y="1178"/>
                    </a:lnTo>
                    <a:lnTo>
                      <a:pt x="1382" y="1178"/>
                    </a:lnTo>
                    <a:lnTo>
                      <a:pt x="1408" y="1181"/>
                    </a:lnTo>
                    <a:lnTo>
                      <a:pt x="1433" y="1192"/>
                    </a:lnTo>
                    <a:lnTo>
                      <a:pt x="1453" y="1208"/>
                    </a:lnTo>
                    <a:lnTo>
                      <a:pt x="1843" y="965"/>
                    </a:lnTo>
                    <a:lnTo>
                      <a:pt x="1857" y="996"/>
                    </a:lnTo>
                    <a:lnTo>
                      <a:pt x="1875" y="1025"/>
                    </a:lnTo>
                    <a:lnTo>
                      <a:pt x="1896" y="1052"/>
                    </a:lnTo>
                    <a:lnTo>
                      <a:pt x="1483" y="1310"/>
                    </a:lnTo>
                    <a:lnTo>
                      <a:pt x="1483" y="1458"/>
                    </a:lnTo>
                    <a:lnTo>
                      <a:pt x="1480" y="1485"/>
                    </a:lnTo>
                    <a:lnTo>
                      <a:pt x="1469" y="1510"/>
                    </a:lnTo>
                    <a:lnTo>
                      <a:pt x="1453" y="1531"/>
                    </a:lnTo>
                    <a:lnTo>
                      <a:pt x="1433" y="1547"/>
                    </a:lnTo>
                    <a:lnTo>
                      <a:pt x="1408" y="1556"/>
                    </a:lnTo>
                    <a:lnTo>
                      <a:pt x="1382" y="1560"/>
                    </a:lnTo>
                    <a:lnTo>
                      <a:pt x="1203" y="1560"/>
                    </a:lnTo>
                    <a:lnTo>
                      <a:pt x="1176" y="1556"/>
                    </a:lnTo>
                    <a:lnTo>
                      <a:pt x="1152" y="1547"/>
                    </a:lnTo>
                    <a:lnTo>
                      <a:pt x="1132" y="1531"/>
                    </a:lnTo>
                    <a:lnTo>
                      <a:pt x="1115" y="1510"/>
                    </a:lnTo>
                    <a:lnTo>
                      <a:pt x="1105" y="1485"/>
                    </a:lnTo>
                    <a:lnTo>
                      <a:pt x="1101" y="1458"/>
                    </a:lnTo>
                    <a:lnTo>
                      <a:pt x="1101" y="1364"/>
                    </a:lnTo>
                    <a:lnTo>
                      <a:pt x="380" y="1143"/>
                    </a:lnTo>
                    <a:lnTo>
                      <a:pt x="371" y="1164"/>
                    </a:lnTo>
                    <a:lnTo>
                      <a:pt x="360" y="1184"/>
                    </a:lnTo>
                    <a:lnTo>
                      <a:pt x="344" y="1200"/>
                    </a:lnTo>
                    <a:lnTo>
                      <a:pt x="325" y="1212"/>
                    </a:lnTo>
                    <a:lnTo>
                      <a:pt x="303" y="1220"/>
                    </a:lnTo>
                    <a:lnTo>
                      <a:pt x="279" y="1223"/>
                    </a:lnTo>
                    <a:lnTo>
                      <a:pt x="101" y="1223"/>
                    </a:lnTo>
                    <a:lnTo>
                      <a:pt x="75" y="1219"/>
                    </a:lnTo>
                    <a:lnTo>
                      <a:pt x="49" y="1209"/>
                    </a:lnTo>
                    <a:lnTo>
                      <a:pt x="29" y="1192"/>
                    </a:lnTo>
                    <a:lnTo>
                      <a:pt x="13" y="1172"/>
                    </a:lnTo>
                    <a:lnTo>
                      <a:pt x="4" y="1148"/>
                    </a:lnTo>
                    <a:lnTo>
                      <a:pt x="0" y="1121"/>
                    </a:lnTo>
                    <a:lnTo>
                      <a:pt x="0" y="942"/>
                    </a:lnTo>
                    <a:lnTo>
                      <a:pt x="4" y="915"/>
                    </a:lnTo>
                    <a:lnTo>
                      <a:pt x="13" y="891"/>
                    </a:lnTo>
                    <a:lnTo>
                      <a:pt x="29" y="871"/>
                    </a:lnTo>
                    <a:lnTo>
                      <a:pt x="49" y="855"/>
                    </a:lnTo>
                    <a:lnTo>
                      <a:pt x="75" y="844"/>
                    </a:lnTo>
                    <a:lnTo>
                      <a:pt x="101" y="840"/>
                    </a:lnTo>
                    <a:lnTo>
                      <a:pt x="279" y="840"/>
                    </a:lnTo>
                    <a:lnTo>
                      <a:pt x="303" y="843"/>
                    </a:lnTo>
                    <a:lnTo>
                      <a:pt x="325" y="851"/>
                    </a:lnTo>
                    <a:lnTo>
                      <a:pt x="344" y="865"/>
                    </a:lnTo>
                    <a:lnTo>
                      <a:pt x="360" y="880"/>
                    </a:lnTo>
                    <a:lnTo>
                      <a:pt x="372" y="900"/>
                    </a:lnTo>
                    <a:lnTo>
                      <a:pt x="681" y="764"/>
                    </a:lnTo>
                    <a:lnTo>
                      <a:pt x="681" y="643"/>
                    </a:lnTo>
                    <a:lnTo>
                      <a:pt x="684" y="616"/>
                    </a:lnTo>
                    <a:lnTo>
                      <a:pt x="695" y="591"/>
                    </a:lnTo>
                    <a:lnTo>
                      <a:pt x="711" y="571"/>
                    </a:lnTo>
                    <a:lnTo>
                      <a:pt x="731" y="555"/>
                    </a:lnTo>
                    <a:lnTo>
                      <a:pt x="756" y="544"/>
                    </a:lnTo>
                    <a:lnTo>
                      <a:pt x="783" y="541"/>
                    </a:lnTo>
                    <a:lnTo>
                      <a:pt x="961" y="541"/>
                    </a:lnTo>
                    <a:lnTo>
                      <a:pt x="977" y="543"/>
                    </a:lnTo>
                    <a:lnTo>
                      <a:pt x="991" y="547"/>
                    </a:lnTo>
                    <a:lnTo>
                      <a:pt x="1244" y="302"/>
                    </a:lnTo>
                    <a:lnTo>
                      <a:pt x="1242" y="281"/>
                    </a:lnTo>
                    <a:lnTo>
                      <a:pt x="1242" y="102"/>
                    </a:lnTo>
                    <a:lnTo>
                      <a:pt x="1245" y="75"/>
                    </a:lnTo>
                    <a:lnTo>
                      <a:pt x="1255" y="50"/>
                    </a:lnTo>
                    <a:lnTo>
                      <a:pt x="1271" y="29"/>
                    </a:lnTo>
                    <a:lnTo>
                      <a:pt x="1292" y="13"/>
                    </a:lnTo>
                    <a:lnTo>
                      <a:pt x="1317" y="4"/>
                    </a:lnTo>
                    <a:lnTo>
                      <a:pt x="1343" y="0"/>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112" name="Freeform 57"/>
              <p:cNvSpPr>
                <a:spLocks/>
              </p:cNvSpPr>
              <p:nvPr/>
            </p:nvSpPr>
            <p:spPr bwMode="auto">
              <a:xfrm>
                <a:off x="7045812" y="4497504"/>
                <a:ext cx="93965" cy="92358"/>
              </a:xfrm>
              <a:custGeom>
                <a:avLst/>
                <a:gdLst>
                  <a:gd name="T0" fmla="*/ 197 w 394"/>
                  <a:gd name="T1" fmla="*/ 0 h 396"/>
                  <a:gd name="T2" fmla="*/ 232 w 394"/>
                  <a:gd name="T3" fmla="*/ 4 h 396"/>
                  <a:gd name="T4" fmla="*/ 266 w 394"/>
                  <a:gd name="T5" fmla="*/ 13 h 396"/>
                  <a:gd name="T6" fmla="*/ 296 w 394"/>
                  <a:gd name="T7" fmla="*/ 28 h 396"/>
                  <a:gd name="T8" fmla="*/ 324 w 394"/>
                  <a:gd name="T9" fmla="*/ 48 h 396"/>
                  <a:gd name="T10" fmla="*/ 348 w 394"/>
                  <a:gd name="T11" fmla="*/ 71 h 396"/>
                  <a:gd name="T12" fmla="*/ 368 w 394"/>
                  <a:gd name="T13" fmla="*/ 98 h 396"/>
                  <a:gd name="T14" fmla="*/ 382 w 394"/>
                  <a:gd name="T15" fmla="*/ 130 h 396"/>
                  <a:gd name="T16" fmla="*/ 392 w 394"/>
                  <a:gd name="T17" fmla="*/ 162 h 396"/>
                  <a:gd name="T18" fmla="*/ 394 w 394"/>
                  <a:gd name="T19" fmla="*/ 199 h 396"/>
                  <a:gd name="T20" fmla="*/ 392 w 394"/>
                  <a:gd name="T21" fmla="*/ 234 h 396"/>
                  <a:gd name="T22" fmla="*/ 382 w 394"/>
                  <a:gd name="T23" fmla="*/ 268 h 396"/>
                  <a:gd name="T24" fmla="*/ 368 w 394"/>
                  <a:gd name="T25" fmla="*/ 298 h 396"/>
                  <a:gd name="T26" fmla="*/ 348 w 394"/>
                  <a:gd name="T27" fmla="*/ 326 h 396"/>
                  <a:gd name="T28" fmla="*/ 324 w 394"/>
                  <a:gd name="T29" fmla="*/ 349 h 396"/>
                  <a:gd name="T30" fmla="*/ 296 w 394"/>
                  <a:gd name="T31" fmla="*/ 369 h 396"/>
                  <a:gd name="T32" fmla="*/ 266 w 394"/>
                  <a:gd name="T33" fmla="*/ 384 h 396"/>
                  <a:gd name="T34" fmla="*/ 232 w 394"/>
                  <a:gd name="T35" fmla="*/ 392 h 396"/>
                  <a:gd name="T36" fmla="*/ 197 w 394"/>
                  <a:gd name="T37" fmla="*/ 396 h 396"/>
                  <a:gd name="T38" fmla="*/ 162 w 394"/>
                  <a:gd name="T39" fmla="*/ 392 h 396"/>
                  <a:gd name="T40" fmla="*/ 128 w 394"/>
                  <a:gd name="T41" fmla="*/ 384 h 396"/>
                  <a:gd name="T42" fmla="*/ 98 w 394"/>
                  <a:gd name="T43" fmla="*/ 369 h 396"/>
                  <a:gd name="T44" fmla="*/ 70 w 394"/>
                  <a:gd name="T45" fmla="*/ 349 h 396"/>
                  <a:gd name="T46" fmla="*/ 46 w 394"/>
                  <a:gd name="T47" fmla="*/ 326 h 396"/>
                  <a:gd name="T48" fmla="*/ 27 w 394"/>
                  <a:gd name="T49" fmla="*/ 298 h 396"/>
                  <a:gd name="T50" fmla="*/ 12 w 394"/>
                  <a:gd name="T51" fmla="*/ 268 h 396"/>
                  <a:gd name="T52" fmla="*/ 2 w 394"/>
                  <a:gd name="T53" fmla="*/ 234 h 396"/>
                  <a:gd name="T54" fmla="*/ 0 w 394"/>
                  <a:gd name="T55" fmla="*/ 199 h 396"/>
                  <a:gd name="T56" fmla="*/ 2 w 394"/>
                  <a:gd name="T57" fmla="*/ 162 h 396"/>
                  <a:gd name="T58" fmla="*/ 12 w 394"/>
                  <a:gd name="T59" fmla="*/ 130 h 396"/>
                  <a:gd name="T60" fmla="*/ 27 w 394"/>
                  <a:gd name="T61" fmla="*/ 98 h 396"/>
                  <a:gd name="T62" fmla="*/ 46 w 394"/>
                  <a:gd name="T63" fmla="*/ 71 h 396"/>
                  <a:gd name="T64" fmla="*/ 70 w 394"/>
                  <a:gd name="T65" fmla="*/ 48 h 396"/>
                  <a:gd name="T66" fmla="*/ 98 w 394"/>
                  <a:gd name="T67" fmla="*/ 28 h 396"/>
                  <a:gd name="T68" fmla="*/ 128 w 394"/>
                  <a:gd name="T69" fmla="*/ 13 h 396"/>
                  <a:gd name="T70" fmla="*/ 162 w 394"/>
                  <a:gd name="T71" fmla="*/ 4 h 396"/>
                  <a:gd name="T72" fmla="*/ 197 w 394"/>
                  <a:gd name="T7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4" h="396">
                    <a:moveTo>
                      <a:pt x="197" y="0"/>
                    </a:moveTo>
                    <a:lnTo>
                      <a:pt x="232" y="4"/>
                    </a:lnTo>
                    <a:lnTo>
                      <a:pt x="266" y="13"/>
                    </a:lnTo>
                    <a:lnTo>
                      <a:pt x="296" y="28"/>
                    </a:lnTo>
                    <a:lnTo>
                      <a:pt x="324" y="48"/>
                    </a:lnTo>
                    <a:lnTo>
                      <a:pt x="348" y="71"/>
                    </a:lnTo>
                    <a:lnTo>
                      <a:pt x="368" y="98"/>
                    </a:lnTo>
                    <a:lnTo>
                      <a:pt x="382" y="130"/>
                    </a:lnTo>
                    <a:lnTo>
                      <a:pt x="392" y="162"/>
                    </a:lnTo>
                    <a:lnTo>
                      <a:pt x="394" y="199"/>
                    </a:lnTo>
                    <a:lnTo>
                      <a:pt x="392" y="234"/>
                    </a:lnTo>
                    <a:lnTo>
                      <a:pt x="382" y="268"/>
                    </a:lnTo>
                    <a:lnTo>
                      <a:pt x="368" y="298"/>
                    </a:lnTo>
                    <a:lnTo>
                      <a:pt x="348" y="326"/>
                    </a:lnTo>
                    <a:lnTo>
                      <a:pt x="324" y="349"/>
                    </a:lnTo>
                    <a:lnTo>
                      <a:pt x="296" y="369"/>
                    </a:lnTo>
                    <a:lnTo>
                      <a:pt x="266" y="384"/>
                    </a:lnTo>
                    <a:lnTo>
                      <a:pt x="232" y="392"/>
                    </a:lnTo>
                    <a:lnTo>
                      <a:pt x="197" y="396"/>
                    </a:lnTo>
                    <a:lnTo>
                      <a:pt x="162" y="392"/>
                    </a:lnTo>
                    <a:lnTo>
                      <a:pt x="128" y="384"/>
                    </a:lnTo>
                    <a:lnTo>
                      <a:pt x="98" y="369"/>
                    </a:lnTo>
                    <a:lnTo>
                      <a:pt x="70" y="349"/>
                    </a:lnTo>
                    <a:lnTo>
                      <a:pt x="46" y="326"/>
                    </a:lnTo>
                    <a:lnTo>
                      <a:pt x="27" y="298"/>
                    </a:lnTo>
                    <a:lnTo>
                      <a:pt x="12" y="268"/>
                    </a:lnTo>
                    <a:lnTo>
                      <a:pt x="2" y="234"/>
                    </a:lnTo>
                    <a:lnTo>
                      <a:pt x="0" y="199"/>
                    </a:lnTo>
                    <a:lnTo>
                      <a:pt x="2" y="162"/>
                    </a:lnTo>
                    <a:lnTo>
                      <a:pt x="12" y="130"/>
                    </a:lnTo>
                    <a:lnTo>
                      <a:pt x="27" y="98"/>
                    </a:lnTo>
                    <a:lnTo>
                      <a:pt x="46" y="71"/>
                    </a:lnTo>
                    <a:lnTo>
                      <a:pt x="70" y="48"/>
                    </a:lnTo>
                    <a:lnTo>
                      <a:pt x="98" y="28"/>
                    </a:lnTo>
                    <a:lnTo>
                      <a:pt x="128" y="13"/>
                    </a:lnTo>
                    <a:lnTo>
                      <a:pt x="162" y="4"/>
                    </a:lnTo>
                    <a:lnTo>
                      <a:pt x="197" y="0"/>
                    </a:lnTo>
                    <a:close/>
                  </a:path>
                </a:pathLst>
              </a:custGeom>
              <a:solidFill>
                <a:schemeClr val="tx2">
                  <a:lumMod val="40000"/>
                  <a:lumOff val="6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113" name="Freeform 98"/>
              <p:cNvSpPr>
                <a:spLocks/>
              </p:cNvSpPr>
              <p:nvPr/>
            </p:nvSpPr>
            <p:spPr bwMode="auto">
              <a:xfrm>
                <a:off x="7300329" y="4658321"/>
                <a:ext cx="455670" cy="168639"/>
              </a:xfrm>
              <a:custGeom>
                <a:avLst/>
                <a:gdLst>
                  <a:gd name="T0" fmla="*/ 425 w 3693"/>
                  <a:gd name="T1" fmla="*/ 0 h 1406"/>
                  <a:gd name="T2" fmla="*/ 1772 w 3693"/>
                  <a:gd name="T3" fmla="*/ 809 h 1406"/>
                  <a:gd name="T4" fmla="*/ 1790 w 3693"/>
                  <a:gd name="T5" fmla="*/ 816 h 1406"/>
                  <a:gd name="T6" fmla="*/ 1811 w 3693"/>
                  <a:gd name="T7" fmla="*/ 822 h 1406"/>
                  <a:gd name="T8" fmla="*/ 1834 w 3693"/>
                  <a:gd name="T9" fmla="*/ 824 h 1406"/>
                  <a:gd name="T10" fmla="*/ 1859 w 3693"/>
                  <a:gd name="T11" fmla="*/ 824 h 1406"/>
                  <a:gd name="T12" fmla="*/ 1882 w 3693"/>
                  <a:gd name="T13" fmla="*/ 822 h 1406"/>
                  <a:gd name="T14" fmla="*/ 1903 w 3693"/>
                  <a:gd name="T15" fmla="*/ 816 h 1406"/>
                  <a:gd name="T16" fmla="*/ 1921 w 3693"/>
                  <a:gd name="T17" fmla="*/ 809 h 1406"/>
                  <a:gd name="T18" fmla="*/ 3267 w 3693"/>
                  <a:gd name="T19" fmla="*/ 0 h 1406"/>
                  <a:gd name="T20" fmla="*/ 3652 w 3693"/>
                  <a:gd name="T21" fmla="*/ 232 h 1406"/>
                  <a:gd name="T22" fmla="*/ 3673 w 3693"/>
                  <a:gd name="T23" fmla="*/ 246 h 1406"/>
                  <a:gd name="T24" fmla="*/ 3685 w 3693"/>
                  <a:gd name="T25" fmla="*/ 264 h 1406"/>
                  <a:gd name="T26" fmla="*/ 3693 w 3693"/>
                  <a:gd name="T27" fmla="*/ 282 h 1406"/>
                  <a:gd name="T28" fmla="*/ 3693 w 3693"/>
                  <a:gd name="T29" fmla="*/ 300 h 1406"/>
                  <a:gd name="T30" fmla="*/ 3685 w 3693"/>
                  <a:gd name="T31" fmla="*/ 319 h 1406"/>
                  <a:gd name="T32" fmla="*/ 3673 w 3693"/>
                  <a:gd name="T33" fmla="*/ 334 h 1406"/>
                  <a:gd name="T34" fmla="*/ 3652 w 3693"/>
                  <a:gd name="T35" fmla="*/ 350 h 1406"/>
                  <a:gd name="T36" fmla="*/ 1921 w 3693"/>
                  <a:gd name="T37" fmla="*/ 1389 h 1406"/>
                  <a:gd name="T38" fmla="*/ 1903 w 3693"/>
                  <a:gd name="T39" fmla="*/ 1397 h 1406"/>
                  <a:gd name="T40" fmla="*/ 1882 w 3693"/>
                  <a:gd name="T41" fmla="*/ 1402 h 1406"/>
                  <a:gd name="T42" fmla="*/ 1859 w 3693"/>
                  <a:gd name="T43" fmla="*/ 1406 h 1406"/>
                  <a:gd name="T44" fmla="*/ 1834 w 3693"/>
                  <a:gd name="T45" fmla="*/ 1406 h 1406"/>
                  <a:gd name="T46" fmla="*/ 1811 w 3693"/>
                  <a:gd name="T47" fmla="*/ 1402 h 1406"/>
                  <a:gd name="T48" fmla="*/ 1790 w 3693"/>
                  <a:gd name="T49" fmla="*/ 1397 h 1406"/>
                  <a:gd name="T50" fmla="*/ 1772 w 3693"/>
                  <a:gd name="T51" fmla="*/ 1389 h 1406"/>
                  <a:gd name="T52" fmla="*/ 39 w 3693"/>
                  <a:gd name="T53" fmla="*/ 350 h 1406"/>
                  <a:gd name="T54" fmla="*/ 20 w 3693"/>
                  <a:gd name="T55" fmla="*/ 334 h 1406"/>
                  <a:gd name="T56" fmla="*/ 6 w 3693"/>
                  <a:gd name="T57" fmla="*/ 317 h 1406"/>
                  <a:gd name="T58" fmla="*/ 0 w 3693"/>
                  <a:gd name="T59" fmla="*/ 300 h 1406"/>
                  <a:gd name="T60" fmla="*/ 0 w 3693"/>
                  <a:gd name="T61" fmla="*/ 282 h 1406"/>
                  <a:gd name="T62" fmla="*/ 6 w 3693"/>
                  <a:gd name="T63" fmla="*/ 264 h 1406"/>
                  <a:gd name="T64" fmla="*/ 20 w 3693"/>
                  <a:gd name="T65" fmla="*/ 246 h 1406"/>
                  <a:gd name="T66" fmla="*/ 39 w 3693"/>
                  <a:gd name="T67" fmla="*/ 231 h 1406"/>
                  <a:gd name="T68" fmla="*/ 425 w 3693"/>
                  <a:gd name="T69" fmla="*/ 0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93" h="1406">
                    <a:moveTo>
                      <a:pt x="425" y="0"/>
                    </a:moveTo>
                    <a:lnTo>
                      <a:pt x="1772" y="809"/>
                    </a:lnTo>
                    <a:lnTo>
                      <a:pt x="1790" y="816"/>
                    </a:lnTo>
                    <a:lnTo>
                      <a:pt x="1811" y="822"/>
                    </a:lnTo>
                    <a:lnTo>
                      <a:pt x="1834" y="824"/>
                    </a:lnTo>
                    <a:lnTo>
                      <a:pt x="1859" y="824"/>
                    </a:lnTo>
                    <a:lnTo>
                      <a:pt x="1882" y="822"/>
                    </a:lnTo>
                    <a:lnTo>
                      <a:pt x="1903" y="816"/>
                    </a:lnTo>
                    <a:lnTo>
                      <a:pt x="1921" y="809"/>
                    </a:lnTo>
                    <a:lnTo>
                      <a:pt x="3267" y="0"/>
                    </a:lnTo>
                    <a:lnTo>
                      <a:pt x="3652" y="232"/>
                    </a:lnTo>
                    <a:lnTo>
                      <a:pt x="3673" y="246"/>
                    </a:lnTo>
                    <a:lnTo>
                      <a:pt x="3685" y="264"/>
                    </a:lnTo>
                    <a:lnTo>
                      <a:pt x="3693" y="282"/>
                    </a:lnTo>
                    <a:lnTo>
                      <a:pt x="3693" y="300"/>
                    </a:lnTo>
                    <a:lnTo>
                      <a:pt x="3685" y="319"/>
                    </a:lnTo>
                    <a:lnTo>
                      <a:pt x="3673" y="334"/>
                    </a:lnTo>
                    <a:lnTo>
                      <a:pt x="3652" y="350"/>
                    </a:lnTo>
                    <a:lnTo>
                      <a:pt x="1921" y="1389"/>
                    </a:lnTo>
                    <a:lnTo>
                      <a:pt x="1903" y="1397"/>
                    </a:lnTo>
                    <a:lnTo>
                      <a:pt x="1882" y="1402"/>
                    </a:lnTo>
                    <a:lnTo>
                      <a:pt x="1859" y="1406"/>
                    </a:lnTo>
                    <a:lnTo>
                      <a:pt x="1834" y="1406"/>
                    </a:lnTo>
                    <a:lnTo>
                      <a:pt x="1811" y="1402"/>
                    </a:lnTo>
                    <a:lnTo>
                      <a:pt x="1790" y="1397"/>
                    </a:lnTo>
                    <a:lnTo>
                      <a:pt x="1772" y="1389"/>
                    </a:lnTo>
                    <a:lnTo>
                      <a:pt x="39" y="350"/>
                    </a:lnTo>
                    <a:lnTo>
                      <a:pt x="20" y="334"/>
                    </a:lnTo>
                    <a:lnTo>
                      <a:pt x="6" y="317"/>
                    </a:lnTo>
                    <a:lnTo>
                      <a:pt x="0" y="300"/>
                    </a:lnTo>
                    <a:lnTo>
                      <a:pt x="0" y="282"/>
                    </a:lnTo>
                    <a:lnTo>
                      <a:pt x="6" y="264"/>
                    </a:lnTo>
                    <a:lnTo>
                      <a:pt x="20" y="246"/>
                    </a:lnTo>
                    <a:lnTo>
                      <a:pt x="39" y="231"/>
                    </a:lnTo>
                    <a:lnTo>
                      <a:pt x="425" y="0"/>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114" name="Freeform 99"/>
              <p:cNvSpPr>
                <a:spLocks/>
              </p:cNvSpPr>
              <p:nvPr/>
            </p:nvSpPr>
            <p:spPr bwMode="auto">
              <a:xfrm>
                <a:off x="7049366" y="4551006"/>
                <a:ext cx="409466" cy="168160"/>
              </a:xfrm>
              <a:custGeom>
                <a:avLst/>
                <a:gdLst/>
                <a:ahLst/>
                <a:cxnLst/>
                <a:rect l="l" t="t" r="r" b="b"/>
                <a:pathLst>
                  <a:path w="391633" h="165736">
                    <a:moveTo>
                      <a:pt x="341359" y="0"/>
                    </a:moveTo>
                    <a:lnTo>
                      <a:pt x="386795" y="27230"/>
                    </a:lnTo>
                    <a:lnTo>
                      <a:pt x="389273" y="29116"/>
                    </a:lnTo>
                    <a:lnTo>
                      <a:pt x="390689" y="31120"/>
                    </a:lnTo>
                    <a:lnTo>
                      <a:pt x="391633" y="33124"/>
                    </a:lnTo>
                    <a:lnTo>
                      <a:pt x="391633" y="35364"/>
                    </a:lnTo>
                    <a:lnTo>
                      <a:pt x="390689" y="37485"/>
                    </a:lnTo>
                    <a:lnTo>
                      <a:pt x="389273" y="39489"/>
                    </a:lnTo>
                    <a:lnTo>
                      <a:pt x="386795" y="41257"/>
                    </a:lnTo>
                    <a:lnTo>
                      <a:pt x="182513" y="163850"/>
                    </a:lnTo>
                    <a:lnTo>
                      <a:pt x="180389" y="164793"/>
                    </a:lnTo>
                    <a:lnTo>
                      <a:pt x="177911" y="165383"/>
                    </a:lnTo>
                    <a:lnTo>
                      <a:pt x="175196" y="165736"/>
                    </a:lnTo>
                    <a:lnTo>
                      <a:pt x="172246" y="165736"/>
                    </a:lnTo>
                    <a:lnTo>
                      <a:pt x="169532" y="165383"/>
                    </a:lnTo>
                    <a:lnTo>
                      <a:pt x="167053" y="164793"/>
                    </a:lnTo>
                    <a:lnTo>
                      <a:pt x="164929" y="163850"/>
                    </a:lnTo>
                    <a:lnTo>
                      <a:pt x="0" y="64988"/>
                    </a:lnTo>
                    <a:lnTo>
                      <a:pt x="5069" y="61802"/>
                    </a:lnTo>
                    <a:lnTo>
                      <a:pt x="7370" y="60419"/>
                    </a:lnTo>
                    <a:lnTo>
                      <a:pt x="9441" y="58576"/>
                    </a:lnTo>
                    <a:lnTo>
                      <a:pt x="16803" y="61572"/>
                    </a:lnTo>
                    <a:lnTo>
                      <a:pt x="24396" y="64106"/>
                    </a:lnTo>
                    <a:lnTo>
                      <a:pt x="32909" y="65489"/>
                    </a:lnTo>
                    <a:lnTo>
                      <a:pt x="41192" y="66180"/>
                    </a:lnTo>
                    <a:lnTo>
                      <a:pt x="52006" y="65259"/>
                    </a:lnTo>
                    <a:lnTo>
                      <a:pt x="62360" y="62954"/>
                    </a:lnTo>
                    <a:lnTo>
                      <a:pt x="72024" y="59037"/>
                    </a:lnTo>
                    <a:lnTo>
                      <a:pt x="80997" y="54428"/>
                    </a:lnTo>
                    <a:lnTo>
                      <a:pt x="87760" y="49009"/>
                    </a:lnTo>
                    <a:lnTo>
                      <a:pt x="164929" y="95245"/>
                    </a:lnTo>
                    <a:lnTo>
                      <a:pt x="167053" y="96306"/>
                    </a:lnTo>
                    <a:lnTo>
                      <a:pt x="169532" y="96778"/>
                    </a:lnTo>
                    <a:lnTo>
                      <a:pt x="172246" y="97249"/>
                    </a:lnTo>
                    <a:lnTo>
                      <a:pt x="175196" y="97249"/>
                    </a:lnTo>
                    <a:lnTo>
                      <a:pt x="177911" y="96778"/>
                    </a:lnTo>
                    <a:lnTo>
                      <a:pt x="180389" y="96306"/>
                    </a:lnTo>
                    <a:lnTo>
                      <a:pt x="182513" y="95245"/>
                    </a:lnTo>
                    <a:close/>
                  </a:path>
                </a:pathLst>
              </a:custGeom>
              <a:solidFill>
                <a:schemeClr val="tx2">
                  <a:lumMod val="40000"/>
                  <a:lumOff val="6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sp>
            <p:nvSpPr>
              <p:cNvPr id="115" name="Freeform 100"/>
              <p:cNvSpPr>
                <a:spLocks/>
              </p:cNvSpPr>
              <p:nvPr/>
            </p:nvSpPr>
            <p:spPr bwMode="auto">
              <a:xfrm>
                <a:off x="7346388" y="4344519"/>
                <a:ext cx="409614" cy="266851"/>
              </a:xfrm>
              <a:custGeom>
                <a:avLst/>
                <a:gdLst/>
                <a:ahLst/>
                <a:cxnLst/>
                <a:rect l="l" t="t" r="r" b="b"/>
                <a:pathLst>
                  <a:path w="391774" h="263005">
                    <a:moveTo>
                      <a:pt x="172387" y="0"/>
                    </a:moveTo>
                    <a:lnTo>
                      <a:pt x="175337" y="0"/>
                    </a:lnTo>
                    <a:lnTo>
                      <a:pt x="178052" y="354"/>
                    </a:lnTo>
                    <a:lnTo>
                      <a:pt x="180530" y="944"/>
                    </a:lnTo>
                    <a:lnTo>
                      <a:pt x="182654" y="1887"/>
                    </a:lnTo>
                    <a:lnTo>
                      <a:pt x="386936" y="124544"/>
                    </a:lnTo>
                    <a:lnTo>
                      <a:pt x="389414" y="126313"/>
                    </a:lnTo>
                    <a:lnTo>
                      <a:pt x="390830" y="128318"/>
                    </a:lnTo>
                    <a:lnTo>
                      <a:pt x="391774" y="130441"/>
                    </a:lnTo>
                    <a:lnTo>
                      <a:pt x="391774" y="132682"/>
                    </a:lnTo>
                    <a:lnTo>
                      <a:pt x="390830" y="134805"/>
                    </a:lnTo>
                    <a:lnTo>
                      <a:pt x="389414" y="136692"/>
                    </a:lnTo>
                    <a:lnTo>
                      <a:pt x="386936" y="138579"/>
                    </a:lnTo>
                    <a:lnTo>
                      <a:pt x="182654" y="261000"/>
                    </a:lnTo>
                    <a:lnTo>
                      <a:pt x="180530" y="262062"/>
                    </a:lnTo>
                    <a:lnTo>
                      <a:pt x="178052" y="262769"/>
                    </a:lnTo>
                    <a:lnTo>
                      <a:pt x="175337" y="263005"/>
                    </a:lnTo>
                    <a:lnTo>
                      <a:pt x="172387" y="263005"/>
                    </a:lnTo>
                    <a:lnTo>
                      <a:pt x="169673" y="262769"/>
                    </a:lnTo>
                    <a:lnTo>
                      <a:pt x="167194" y="262062"/>
                    </a:lnTo>
                    <a:lnTo>
                      <a:pt x="165070" y="261000"/>
                    </a:lnTo>
                    <a:lnTo>
                      <a:pt x="107808" y="226724"/>
                    </a:lnTo>
                    <a:lnTo>
                      <a:pt x="111279" y="217379"/>
                    </a:lnTo>
                    <a:lnTo>
                      <a:pt x="113580" y="207240"/>
                    </a:lnTo>
                    <a:lnTo>
                      <a:pt x="114270" y="196639"/>
                    </a:lnTo>
                    <a:lnTo>
                      <a:pt x="113580" y="185808"/>
                    </a:lnTo>
                    <a:lnTo>
                      <a:pt x="111279" y="175438"/>
                    </a:lnTo>
                    <a:lnTo>
                      <a:pt x="107598" y="165760"/>
                    </a:lnTo>
                    <a:lnTo>
                      <a:pt x="102536" y="156772"/>
                    </a:lnTo>
                    <a:lnTo>
                      <a:pt x="96324" y="148707"/>
                    </a:lnTo>
                    <a:lnTo>
                      <a:pt x="89191" y="141332"/>
                    </a:lnTo>
                    <a:lnTo>
                      <a:pt x="81138" y="135341"/>
                    </a:lnTo>
                    <a:lnTo>
                      <a:pt x="72165" y="130271"/>
                    </a:lnTo>
                    <a:lnTo>
                      <a:pt x="62501" y="126353"/>
                    </a:lnTo>
                    <a:lnTo>
                      <a:pt x="52147" y="124049"/>
                    </a:lnTo>
                    <a:lnTo>
                      <a:pt x="41333" y="123358"/>
                    </a:lnTo>
                    <a:lnTo>
                      <a:pt x="32820" y="123818"/>
                    </a:lnTo>
                    <a:lnTo>
                      <a:pt x="24537" y="125432"/>
                    </a:lnTo>
                    <a:lnTo>
                      <a:pt x="20856" y="120823"/>
                    </a:lnTo>
                    <a:lnTo>
                      <a:pt x="0" y="100887"/>
                    </a:lnTo>
                    <a:lnTo>
                      <a:pt x="165070" y="1887"/>
                    </a:lnTo>
                    <a:lnTo>
                      <a:pt x="167194" y="944"/>
                    </a:lnTo>
                    <a:lnTo>
                      <a:pt x="169673" y="354"/>
                    </a:lnTo>
                    <a:close/>
                  </a:path>
                </a:pathLst>
              </a:custGeom>
              <a:solidFill>
                <a:schemeClr val="bg2">
                  <a:lumMod val="60000"/>
                  <a:lumOff val="40000"/>
                </a:schemeClr>
              </a:solidFill>
              <a:ln>
                <a:solidFill>
                  <a:schemeClr val="tx2">
                    <a:lumMod val="40000"/>
                    <a:lumOff val="60000"/>
                  </a:schemeClr>
                </a:solidFill>
                <a:headEnd type="none" w="med" len="med"/>
                <a:tailEnd type="none" w="med" len="med"/>
              </a:ln>
              <a:effectLst/>
            </p:spPr>
            <p:style>
              <a:lnRef idx="1">
                <a:schemeClr val="accent3"/>
              </a:lnRef>
              <a:fillRef idx="1001">
                <a:schemeClr val="lt1"/>
              </a:fillRef>
              <a:effectRef idx="2">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342888" eaLnBrk="0" hangingPunct="0"/>
                <a:endParaRPr lang="en-US" sz="1600" b="1">
                  <a:solidFill>
                    <a:schemeClr val="bg1"/>
                  </a:solidFill>
                </a:endParaRPr>
              </a:p>
            </p:txBody>
          </p:sp>
        </p:grpSp>
        <p:sp>
          <p:nvSpPr>
            <p:cNvPr id="64" name="AutoShape 61"/>
            <p:cNvSpPr>
              <a:spLocks noChangeArrowheads="1"/>
            </p:cNvSpPr>
            <p:nvPr/>
          </p:nvSpPr>
          <p:spPr bwMode="auto">
            <a:xfrm>
              <a:off x="6672265" y="5235271"/>
              <a:ext cx="513914" cy="328596"/>
            </a:xfrm>
            <a:prstGeom prst="rect">
              <a:avLst/>
            </a:prstGeom>
            <a:no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0" tIns="0" rIns="0" bIns="45719" numCol="1" rtlCol="0" anchor="t" anchorCtr="0" compatLnSpc="1">
              <a:prstTxWarp prst="textNoShape">
                <a:avLst/>
              </a:prstTxWarp>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eaLnBrk="0" fontAlgn="base" hangingPunct="0">
                <a:spcBef>
                  <a:spcPct val="0"/>
                </a:spcBef>
                <a:spcAft>
                  <a:spcPct val="0"/>
                </a:spcAft>
                <a:defRPr/>
              </a:pPr>
              <a:r>
                <a:rPr lang="zh-CN" altLang="en-US" b="1" dirty="0">
                  <a:solidFill>
                    <a:schemeClr val="bg1"/>
                  </a:solidFill>
                  <a:latin typeface="微软雅黑" panose="020B0503020204020204" pitchFamily="34" charset="-122"/>
                  <a:ea typeface="微软雅黑" panose="020B0503020204020204" pitchFamily="34" charset="-122"/>
                </a:rPr>
                <a:t>数据</a:t>
              </a:r>
              <a:endParaRPr lang="en-US"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a:grpSpLocks noChangeAspect="1"/>
            </p:cNvGrpSpPr>
            <p:nvPr/>
          </p:nvGrpSpPr>
          <p:grpSpPr>
            <a:xfrm>
              <a:off x="6638322" y="4666103"/>
              <a:ext cx="566984" cy="464293"/>
              <a:chOff x="6450786" y="4605999"/>
              <a:chExt cx="874500" cy="716113"/>
            </a:xfrm>
          </p:grpSpPr>
          <p:sp>
            <p:nvSpPr>
              <p:cNvPr id="65" name="Freeform 6"/>
              <p:cNvSpPr>
                <a:spLocks/>
              </p:cNvSpPr>
              <p:nvPr/>
            </p:nvSpPr>
            <p:spPr bwMode="auto">
              <a:xfrm>
                <a:off x="6450786" y="4605999"/>
                <a:ext cx="874500" cy="716113"/>
              </a:xfrm>
              <a:custGeom>
                <a:avLst/>
                <a:gdLst>
                  <a:gd name="T0" fmla="*/ 120 w 2596"/>
                  <a:gd name="T1" fmla="*/ 0 h 2126"/>
                  <a:gd name="T2" fmla="*/ 2476 w 2596"/>
                  <a:gd name="T3" fmla="*/ 0 h 2126"/>
                  <a:gd name="T4" fmla="*/ 2504 w 2596"/>
                  <a:gd name="T5" fmla="*/ 3 h 2126"/>
                  <a:gd name="T6" fmla="*/ 2528 w 2596"/>
                  <a:gd name="T7" fmla="*/ 12 h 2126"/>
                  <a:gd name="T8" fmla="*/ 2551 w 2596"/>
                  <a:gd name="T9" fmla="*/ 26 h 2126"/>
                  <a:gd name="T10" fmla="*/ 2569 w 2596"/>
                  <a:gd name="T11" fmla="*/ 44 h 2126"/>
                  <a:gd name="T12" fmla="*/ 2584 w 2596"/>
                  <a:gd name="T13" fmla="*/ 67 h 2126"/>
                  <a:gd name="T14" fmla="*/ 2592 w 2596"/>
                  <a:gd name="T15" fmla="*/ 92 h 2126"/>
                  <a:gd name="T16" fmla="*/ 2596 w 2596"/>
                  <a:gd name="T17" fmla="*/ 119 h 2126"/>
                  <a:gd name="T18" fmla="*/ 2596 w 2596"/>
                  <a:gd name="T19" fmla="*/ 2007 h 2126"/>
                  <a:gd name="T20" fmla="*/ 2592 w 2596"/>
                  <a:gd name="T21" fmla="*/ 2035 h 2126"/>
                  <a:gd name="T22" fmla="*/ 2584 w 2596"/>
                  <a:gd name="T23" fmla="*/ 2060 h 2126"/>
                  <a:gd name="T24" fmla="*/ 2569 w 2596"/>
                  <a:gd name="T25" fmla="*/ 2082 h 2126"/>
                  <a:gd name="T26" fmla="*/ 2551 w 2596"/>
                  <a:gd name="T27" fmla="*/ 2100 h 2126"/>
                  <a:gd name="T28" fmla="*/ 2528 w 2596"/>
                  <a:gd name="T29" fmla="*/ 2114 h 2126"/>
                  <a:gd name="T30" fmla="*/ 2504 w 2596"/>
                  <a:gd name="T31" fmla="*/ 2123 h 2126"/>
                  <a:gd name="T32" fmla="*/ 2476 w 2596"/>
                  <a:gd name="T33" fmla="*/ 2126 h 2126"/>
                  <a:gd name="T34" fmla="*/ 120 w 2596"/>
                  <a:gd name="T35" fmla="*/ 2126 h 2126"/>
                  <a:gd name="T36" fmla="*/ 92 w 2596"/>
                  <a:gd name="T37" fmla="*/ 2123 h 2126"/>
                  <a:gd name="T38" fmla="*/ 67 w 2596"/>
                  <a:gd name="T39" fmla="*/ 2114 h 2126"/>
                  <a:gd name="T40" fmla="*/ 45 w 2596"/>
                  <a:gd name="T41" fmla="*/ 2100 h 2126"/>
                  <a:gd name="T42" fmla="*/ 25 w 2596"/>
                  <a:gd name="T43" fmla="*/ 2082 h 2126"/>
                  <a:gd name="T44" fmla="*/ 12 w 2596"/>
                  <a:gd name="T45" fmla="*/ 2060 h 2126"/>
                  <a:gd name="T46" fmla="*/ 2 w 2596"/>
                  <a:gd name="T47" fmla="*/ 2035 h 2126"/>
                  <a:gd name="T48" fmla="*/ 0 w 2596"/>
                  <a:gd name="T49" fmla="*/ 2007 h 2126"/>
                  <a:gd name="T50" fmla="*/ 0 w 2596"/>
                  <a:gd name="T51" fmla="*/ 119 h 2126"/>
                  <a:gd name="T52" fmla="*/ 2 w 2596"/>
                  <a:gd name="T53" fmla="*/ 92 h 2126"/>
                  <a:gd name="T54" fmla="*/ 12 w 2596"/>
                  <a:gd name="T55" fmla="*/ 67 h 2126"/>
                  <a:gd name="T56" fmla="*/ 25 w 2596"/>
                  <a:gd name="T57" fmla="*/ 44 h 2126"/>
                  <a:gd name="T58" fmla="*/ 45 w 2596"/>
                  <a:gd name="T59" fmla="*/ 26 h 2126"/>
                  <a:gd name="T60" fmla="*/ 67 w 2596"/>
                  <a:gd name="T61" fmla="*/ 12 h 2126"/>
                  <a:gd name="T62" fmla="*/ 92 w 2596"/>
                  <a:gd name="T63" fmla="*/ 3 h 2126"/>
                  <a:gd name="T64" fmla="*/ 120 w 2596"/>
                  <a:gd name="T65"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6" h="2126">
                    <a:moveTo>
                      <a:pt x="120" y="0"/>
                    </a:moveTo>
                    <a:lnTo>
                      <a:pt x="2476" y="0"/>
                    </a:lnTo>
                    <a:lnTo>
                      <a:pt x="2504" y="3"/>
                    </a:lnTo>
                    <a:lnTo>
                      <a:pt x="2528" y="12"/>
                    </a:lnTo>
                    <a:lnTo>
                      <a:pt x="2551" y="26"/>
                    </a:lnTo>
                    <a:lnTo>
                      <a:pt x="2569" y="44"/>
                    </a:lnTo>
                    <a:lnTo>
                      <a:pt x="2584" y="67"/>
                    </a:lnTo>
                    <a:lnTo>
                      <a:pt x="2592" y="92"/>
                    </a:lnTo>
                    <a:lnTo>
                      <a:pt x="2596" y="119"/>
                    </a:lnTo>
                    <a:lnTo>
                      <a:pt x="2596" y="2007"/>
                    </a:lnTo>
                    <a:lnTo>
                      <a:pt x="2592" y="2035"/>
                    </a:lnTo>
                    <a:lnTo>
                      <a:pt x="2584" y="2060"/>
                    </a:lnTo>
                    <a:lnTo>
                      <a:pt x="2569" y="2082"/>
                    </a:lnTo>
                    <a:lnTo>
                      <a:pt x="2551" y="2100"/>
                    </a:lnTo>
                    <a:lnTo>
                      <a:pt x="2528" y="2114"/>
                    </a:lnTo>
                    <a:lnTo>
                      <a:pt x="2504" y="2123"/>
                    </a:lnTo>
                    <a:lnTo>
                      <a:pt x="2476" y="2126"/>
                    </a:lnTo>
                    <a:lnTo>
                      <a:pt x="120" y="2126"/>
                    </a:lnTo>
                    <a:lnTo>
                      <a:pt x="92" y="2123"/>
                    </a:lnTo>
                    <a:lnTo>
                      <a:pt x="67" y="2114"/>
                    </a:lnTo>
                    <a:lnTo>
                      <a:pt x="45" y="2100"/>
                    </a:lnTo>
                    <a:lnTo>
                      <a:pt x="25" y="2082"/>
                    </a:lnTo>
                    <a:lnTo>
                      <a:pt x="12" y="2060"/>
                    </a:lnTo>
                    <a:lnTo>
                      <a:pt x="2" y="2035"/>
                    </a:lnTo>
                    <a:lnTo>
                      <a:pt x="0" y="2007"/>
                    </a:lnTo>
                    <a:lnTo>
                      <a:pt x="0" y="119"/>
                    </a:lnTo>
                    <a:lnTo>
                      <a:pt x="2" y="92"/>
                    </a:lnTo>
                    <a:lnTo>
                      <a:pt x="12" y="67"/>
                    </a:lnTo>
                    <a:lnTo>
                      <a:pt x="25" y="44"/>
                    </a:lnTo>
                    <a:lnTo>
                      <a:pt x="45" y="26"/>
                    </a:lnTo>
                    <a:lnTo>
                      <a:pt x="67" y="12"/>
                    </a:lnTo>
                    <a:lnTo>
                      <a:pt x="92" y="3"/>
                    </a:lnTo>
                    <a:lnTo>
                      <a:pt x="120" y="0"/>
                    </a:lnTo>
                    <a:close/>
                  </a:path>
                </a:pathLst>
              </a:custGeom>
              <a:no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sp>
            <p:nvSpPr>
              <p:cNvPr id="66" name="Freeform 7"/>
              <p:cNvSpPr>
                <a:spLocks noEditPoints="1"/>
              </p:cNvSpPr>
              <p:nvPr/>
            </p:nvSpPr>
            <p:spPr bwMode="auto">
              <a:xfrm>
                <a:off x="6617599" y="4808195"/>
                <a:ext cx="552670" cy="294870"/>
              </a:xfrm>
              <a:custGeom>
                <a:avLst/>
                <a:gdLst>
                  <a:gd name="T0" fmla="*/ 664 w 1638"/>
                  <a:gd name="T1" fmla="*/ 663 h 872"/>
                  <a:gd name="T2" fmla="*/ 0 w 1638"/>
                  <a:gd name="T3" fmla="*/ 782 h 872"/>
                  <a:gd name="T4" fmla="*/ 0 w 1638"/>
                  <a:gd name="T5" fmla="*/ 361 h 872"/>
                  <a:gd name="T6" fmla="*/ 664 w 1638"/>
                  <a:gd name="T7" fmla="*/ 480 h 872"/>
                  <a:gd name="T8" fmla="*/ 0 w 1638"/>
                  <a:gd name="T9" fmla="*/ 361 h 872"/>
                  <a:gd name="T10" fmla="*/ 1638 w 1638"/>
                  <a:gd name="T11" fmla="*/ 761 h 872"/>
                  <a:gd name="T12" fmla="*/ 1592 w 1638"/>
                  <a:gd name="T13" fmla="*/ 802 h 872"/>
                  <a:gd name="T14" fmla="*/ 1530 w 1638"/>
                  <a:gd name="T15" fmla="*/ 833 h 872"/>
                  <a:gd name="T16" fmla="*/ 1456 w 1638"/>
                  <a:gd name="T17" fmla="*/ 853 h 872"/>
                  <a:gd name="T18" fmla="*/ 1378 w 1638"/>
                  <a:gd name="T19" fmla="*/ 865 h 872"/>
                  <a:gd name="T20" fmla="*/ 1305 w 1638"/>
                  <a:gd name="T21" fmla="*/ 870 h 872"/>
                  <a:gd name="T22" fmla="*/ 1239 w 1638"/>
                  <a:gd name="T23" fmla="*/ 872 h 872"/>
                  <a:gd name="T24" fmla="*/ 1175 w 1638"/>
                  <a:gd name="T25" fmla="*/ 870 h 872"/>
                  <a:gd name="T26" fmla="*/ 1101 w 1638"/>
                  <a:gd name="T27" fmla="*/ 865 h 872"/>
                  <a:gd name="T28" fmla="*/ 1024 w 1638"/>
                  <a:gd name="T29" fmla="*/ 853 h 872"/>
                  <a:gd name="T30" fmla="*/ 950 w 1638"/>
                  <a:gd name="T31" fmla="*/ 833 h 872"/>
                  <a:gd name="T32" fmla="*/ 887 w 1638"/>
                  <a:gd name="T33" fmla="*/ 802 h 872"/>
                  <a:gd name="T34" fmla="*/ 840 w 1638"/>
                  <a:gd name="T35" fmla="*/ 761 h 872"/>
                  <a:gd name="T36" fmla="*/ 873 w 1638"/>
                  <a:gd name="T37" fmla="*/ 309 h 872"/>
                  <a:gd name="T38" fmla="*/ 953 w 1638"/>
                  <a:gd name="T39" fmla="*/ 339 h 872"/>
                  <a:gd name="T40" fmla="*/ 1046 w 1638"/>
                  <a:gd name="T41" fmla="*/ 359 h 872"/>
                  <a:gd name="T42" fmla="*/ 1144 w 1638"/>
                  <a:gd name="T43" fmla="*/ 371 h 872"/>
                  <a:gd name="T44" fmla="*/ 1239 w 1638"/>
                  <a:gd name="T45" fmla="*/ 373 h 872"/>
                  <a:gd name="T46" fmla="*/ 1336 w 1638"/>
                  <a:gd name="T47" fmla="*/ 371 h 872"/>
                  <a:gd name="T48" fmla="*/ 1434 w 1638"/>
                  <a:gd name="T49" fmla="*/ 359 h 872"/>
                  <a:gd name="T50" fmla="*/ 1526 w 1638"/>
                  <a:gd name="T51" fmla="*/ 339 h 872"/>
                  <a:gd name="T52" fmla="*/ 1606 w 1638"/>
                  <a:gd name="T53" fmla="*/ 309 h 872"/>
                  <a:gd name="T54" fmla="*/ 0 w 1638"/>
                  <a:gd name="T55" fmla="*/ 59 h 872"/>
                  <a:gd name="T56" fmla="*/ 664 w 1638"/>
                  <a:gd name="T57" fmla="*/ 177 h 872"/>
                  <a:gd name="T58" fmla="*/ 0 w 1638"/>
                  <a:gd name="T59" fmla="*/ 59 h 872"/>
                  <a:gd name="T60" fmla="*/ 1299 w 1638"/>
                  <a:gd name="T61" fmla="*/ 1 h 872"/>
                  <a:gd name="T62" fmla="*/ 1407 w 1638"/>
                  <a:gd name="T63" fmla="*/ 12 h 872"/>
                  <a:gd name="T64" fmla="*/ 1502 w 1638"/>
                  <a:gd name="T65" fmla="*/ 30 h 872"/>
                  <a:gd name="T66" fmla="*/ 1574 w 1638"/>
                  <a:gd name="T67" fmla="*/ 56 h 872"/>
                  <a:gd name="T68" fmla="*/ 1621 w 1638"/>
                  <a:gd name="T69" fmla="*/ 88 h 872"/>
                  <a:gd name="T70" fmla="*/ 1638 w 1638"/>
                  <a:gd name="T71" fmla="*/ 123 h 872"/>
                  <a:gd name="T72" fmla="*/ 1621 w 1638"/>
                  <a:gd name="T73" fmla="*/ 158 h 872"/>
                  <a:gd name="T74" fmla="*/ 1574 w 1638"/>
                  <a:gd name="T75" fmla="*/ 189 h 872"/>
                  <a:gd name="T76" fmla="*/ 1502 w 1638"/>
                  <a:gd name="T77" fmla="*/ 216 h 872"/>
                  <a:gd name="T78" fmla="*/ 1407 w 1638"/>
                  <a:gd name="T79" fmla="*/ 234 h 872"/>
                  <a:gd name="T80" fmla="*/ 1299 w 1638"/>
                  <a:gd name="T81" fmla="*/ 245 h 872"/>
                  <a:gd name="T82" fmla="*/ 1180 w 1638"/>
                  <a:gd name="T83" fmla="*/ 245 h 872"/>
                  <a:gd name="T84" fmla="*/ 1071 w 1638"/>
                  <a:gd name="T85" fmla="*/ 234 h 872"/>
                  <a:gd name="T86" fmla="*/ 978 w 1638"/>
                  <a:gd name="T87" fmla="*/ 216 h 872"/>
                  <a:gd name="T88" fmla="*/ 904 w 1638"/>
                  <a:gd name="T89" fmla="*/ 189 h 872"/>
                  <a:gd name="T90" fmla="*/ 857 w 1638"/>
                  <a:gd name="T91" fmla="*/ 158 h 872"/>
                  <a:gd name="T92" fmla="*/ 840 w 1638"/>
                  <a:gd name="T93" fmla="*/ 123 h 872"/>
                  <a:gd name="T94" fmla="*/ 857 w 1638"/>
                  <a:gd name="T95" fmla="*/ 88 h 872"/>
                  <a:gd name="T96" fmla="*/ 904 w 1638"/>
                  <a:gd name="T97" fmla="*/ 56 h 872"/>
                  <a:gd name="T98" fmla="*/ 978 w 1638"/>
                  <a:gd name="T99" fmla="*/ 30 h 872"/>
                  <a:gd name="T100" fmla="*/ 1071 w 1638"/>
                  <a:gd name="T101" fmla="*/ 12 h 872"/>
                  <a:gd name="T102" fmla="*/ 1180 w 1638"/>
                  <a:gd name="T103" fmla="*/ 1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8" h="872">
                    <a:moveTo>
                      <a:pt x="0" y="663"/>
                    </a:moveTo>
                    <a:lnTo>
                      <a:pt x="664" y="663"/>
                    </a:lnTo>
                    <a:lnTo>
                      <a:pt x="664" y="782"/>
                    </a:lnTo>
                    <a:lnTo>
                      <a:pt x="0" y="782"/>
                    </a:lnTo>
                    <a:lnTo>
                      <a:pt x="0" y="663"/>
                    </a:lnTo>
                    <a:close/>
                    <a:moveTo>
                      <a:pt x="0" y="361"/>
                    </a:moveTo>
                    <a:lnTo>
                      <a:pt x="664" y="361"/>
                    </a:lnTo>
                    <a:lnTo>
                      <a:pt x="664" y="480"/>
                    </a:lnTo>
                    <a:lnTo>
                      <a:pt x="0" y="480"/>
                    </a:lnTo>
                    <a:lnTo>
                      <a:pt x="0" y="361"/>
                    </a:lnTo>
                    <a:close/>
                    <a:moveTo>
                      <a:pt x="1638" y="291"/>
                    </a:moveTo>
                    <a:lnTo>
                      <a:pt x="1638" y="761"/>
                    </a:lnTo>
                    <a:lnTo>
                      <a:pt x="1618" y="783"/>
                    </a:lnTo>
                    <a:lnTo>
                      <a:pt x="1592" y="802"/>
                    </a:lnTo>
                    <a:lnTo>
                      <a:pt x="1562" y="819"/>
                    </a:lnTo>
                    <a:lnTo>
                      <a:pt x="1530" y="833"/>
                    </a:lnTo>
                    <a:lnTo>
                      <a:pt x="1493" y="843"/>
                    </a:lnTo>
                    <a:lnTo>
                      <a:pt x="1456" y="853"/>
                    </a:lnTo>
                    <a:lnTo>
                      <a:pt x="1417" y="859"/>
                    </a:lnTo>
                    <a:lnTo>
                      <a:pt x="1378" y="865"/>
                    </a:lnTo>
                    <a:lnTo>
                      <a:pt x="1341" y="868"/>
                    </a:lnTo>
                    <a:lnTo>
                      <a:pt x="1305" y="870"/>
                    </a:lnTo>
                    <a:lnTo>
                      <a:pt x="1271" y="871"/>
                    </a:lnTo>
                    <a:lnTo>
                      <a:pt x="1239" y="872"/>
                    </a:lnTo>
                    <a:lnTo>
                      <a:pt x="1209" y="871"/>
                    </a:lnTo>
                    <a:lnTo>
                      <a:pt x="1175" y="870"/>
                    </a:lnTo>
                    <a:lnTo>
                      <a:pt x="1139" y="868"/>
                    </a:lnTo>
                    <a:lnTo>
                      <a:pt x="1101" y="865"/>
                    </a:lnTo>
                    <a:lnTo>
                      <a:pt x="1063" y="859"/>
                    </a:lnTo>
                    <a:lnTo>
                      <a:pt x="1024" y="853"/>
                    </a:lnTo>
                    <a:lnTo>
                      <a:pt x="987" y="843"/>
                    </a:lnTo>
                    <a:lnTo>
                      <a:pt x="950" y="833"/>
                    </a:lnTo>
                    <a:lnTo>
                      <a:pt x="916" y="819"/>
                    </a:lnTo>
                    <a:lnTo>
                      <a:pt x="887" y="802"/>
                    </a:lnTo>
                    <a:lnTo>
                      <a:pt x="861" y="784"/>
                    </a:lnTo>
                    <a:lnTo>
                      <a:pt x="840" y="761"/>
                    </a:lnTo>
                    <a:lnTo>
                      <a:pt x="840" y="291"/>
                    </a:lnTo>
                    <a:lnTo>
                      <a:pt x="873" y="309"/>
                    </a:lnTo>
                    <a:lnTo>
                      <a:pt x="912" y="326"/>
                    </a:lnTo>
                    <a:lnTo>
                      <a:pt x="953" y="339"/>
                    </a:lnTo>
                    <a:lnTo>
                      <a:pt x="999" y="350"/>
                    </a:lnTo>
                    <a:lnTo>
                      <a:pt x="1046" y="359"/>
                    </a:lnTo>
                    <a:lnTo>
                      <a:pt x="1094" y="366"/>
                    </a:lnTo>
                    <a:lnTo>
                      <a:pt x="1144" y="371"/>
                    </a:lnTo>
                    <a:lnTo>
                      <a:pt x="1192" y="373"/>
                    </a:lnTo>
                    <a:lnTo>
                      <a:pt x="1239" y="373"/>
                    </a:lnTo>
                    <a:lnTo>
                      <a:pt x="1286" y="373"/>
                    </a:lnTo>
                    <a:lnTo>
                      <a:pt x="1336" y="371"/>
                    </a:lnTo>
                    <a:lnTo>
                      <a:pt x="1384" y="366"/>
                    </a:lnTo>
                    <a:lnTo>
                      <a:pt x="1434" y="359"/>
                    </a:lnTo>
                    <a:lnTo>
                      <a:pt x="1481" y="350"/>
                    </a:lnTo>
                    <a:lnTo>
                      <a:pt x="1526" y="339"/>
                    </a:lnTo>
                    <a:lnTo>
                      <a:pt x="1568" y="326"/>
                    </a:lnTo>
                    <a:lnTo>
                      <a:pt x="1606" y="309"/>
                    </a:lnTo>
                    <a:lnTo>
                      <a:pt x="1638" y="291"/>
                    </a:lnTo>
                    <a:close/>
                    <a:moveTo>
                      <a:pt x="0" y="59"/>
                    </a:moveTo>
                    <a:lnTo>
                      <a:pt x="664" y="59"/>
                    </a:lnTo>
                    <a:lnTo>
                      <a:pt x="664" y="177"/>
                    </a:lnTo>
                    <a:lnTo>
                      <a:pt x="0" y="177"/>
                    </a:lnTo>
                    <a:lnTo>
                      <a:pt x="0" y="59"/>
                    </a:lnTo>
                    <a:close/>
                    <a:moveTo>
                      <a:pt x="1239" y="0"/>
                    </a:moveTo>
                    <a:lnTo>
                      <a:pt x="1299" y="1"/>
                    </a:lnTo>
                    <a:lnTo>
                      <a:pt x="1355" y="6"/>
                    </a:lnTo>
                    <a:lnTo>
                      <a:pt x="1407" y="12"/>
                    </a:lnTo>
                    <a:lnTo>
                      <a:pt x="1457" y="20"/>
                    </a:lnTo>
                    <a:lnTo>
                      <a:pt x="1502" y="30"/>
                    </a:lnTo>
                    <a:lnTo>
                      <a:pt x="1540" y="42"/>
                    </a:lnTo>
                    <a:lnTo>
                      <a:pt x="1574" y="56"/>
                    </a:lnTo>
                    <a:lnTo>
                      <a:pt x="1602" y="71"/>
                    </a:lnTo>
                    <a:lnTo>
                      <a:pt x="1621" y="88"/>
                    </a:lnTo>
                    <a:lnTo>
                      <a:pt x="1635" y="105"/>
                    </a:lnTo>
                    <a:lnTo>
                      <a:pt x="1638" y="123"/>
                    </a:lnTo>
                    <a:lnTo>
                      <a:pt x="1635" y="141"/>
                    </a:lnTo>
                    <a:lnTo>
                      <a:pt x="1621" y="158"/>
                    </a:lnTo>
                    <a:lnTo>
                      <a:pt x="1602" y="175"/>
                    </a:lnTo>
                    <a:lnTo>
                      <a:pt x="1574" y="189"/>
                    </a:lnTo>
                    <a:lnTo>
                      <a:pt x="1540" y="204"/>
                    </a:lnTo>
                    <a:lnTo>
                      <a:pt x="1502" y="216"/>
                    </a:lnTo>
                    <a:lnTo>
                      <a:pt x="1457" y="226"/>
                    </a:lnTo>
                    <a:lnTo>
                      <a:pt x="1407" y="234"/>
                    </a:lnTo>
                    <a:lnTo>
                      <a:pt x="1355" y="240"/>
                    </a:lnTo>
                    <a:lnTo>
                      <a:pt x="1299" y="245"/>
                    </a:lnTo>
                    <a:lnTo>
                      <a:pt x="1239" y="246"/>
                    </a:lnTo>
                    <a:lnTo>
                      <a:pt x="1180" y="245"/>
                    </a:lnTo>
                    <a:lnTo>
                      <a:pt x="1124" y="240"/>
                    </a:lnTo>
                    <a:lnTo>
                      <a:pt x="1071" y="234"/>
                    </a:lnTo>
                    <a:lnTo>
                      <a:pt x="1023" y="226"/>
                    </a:lnTo>
                    <a:lnTo>
                      <a:pt x="978" y="216"/>
                    </a:lnTo>
                    <a:lnTo>
                      <a:pt x="938" y="204"/>
                    </a:lnTo>
                    <a:lnTo>
                      <a:pt x="904" y="189"/>
                    </a:lnTo>
                    <a:lnTo>
                      <a:pt x="878" y="175"/>
                    </a:lnTo>
                    <a:lnTo>
                      <a:pt x="857" y="158"/>
                    </a:lnTo>
                    <a:lnTo>
                      <a:pt x="845" y="141"/>
                    </a:lnTo>
                    <a:lnTo>
                      <a:pt x="840" y="123"/>
                    </a:lnTo>
                    <a:lnTo>
                      <a:pt x="845" y="105"/>
                    </a:lnTo>
                    <a:lnTo>
                      <a:pt x="857" y="88"/>
                    </a:lnTo>
                    <a:lnTo>
                      <a:pt x="878" y="71"/>
                    </a:lnTo>
                    <a:lnTo>
                      <a:pt x="904" y="56"/>
                    </a:lnTo>
                    <a:lnTo>
                      <a:pt x="938" y="42"/>
                    </a:lnTo>
                    <a:lnTo>
                      <a:pt x="978" y="30"/>
                    </a:lnTo>
                    <a:lnTo>
                      <a:pt x="1023" y="20"/>
                    </a:lnTo>
                    <a:lnTo>
                      <a:pt x="1071" y="12"/>
                    </a:lnTo>
                    <a:lnTo>
                      <a:pt x="1124" y="6"/>
                    </a:lnTo>
                    <a:lnTo>
                      <a:pt x="1180" y="1"/>
                    </a:lnTo>
                    <a:lnTo>
                      <a:pt x="1239" y="0"/>
                    </a:lnTo>
                    <a:close/>
                  </a:path>
                </a:pathLst>
              </a:custGeom>
              <a:solidFill>
                <a:srgbClr val="FABE3C"/>
              </a:solid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sp>
            <p:nvSpPr>
              <p:cNvPr id="67" name="Freeform 8"/>
              <p:cNvSpPr>
                <a:spLocks noEditPoints="1"/>
              </p:cNvSpPr>
              <p:nvPr/>
            </p:nvSpPr>
            <p:spPr bwMode="auto">
              <a:xfrm>
                <a:off x="6491225" y="4646438"/>
                <a:ext cx="793621" cy="636919"/>
              </a:xfrm>
              <a:custGeom>
                <a:avLst/>
                <a:gdLst>
                  <a:gd name="T0" fmla="*/ 174 w 2356"/>
                  <a:gd name="T1" fmla="*/ 174 h 1888"/>
                  <a:gd name="T2" fmla="*/ 174 w 2356"/>
                  <a:gd name="T3" fmla="*/ 1598 h 1888"/>
                  <a:gd name="T4" fmla="*/ 2182 w 2356"/>
                  <a:gd name="T5" fmla="*/ 1598 h 1888"/>
                  <a:gd name="T6" fmla="*/ 2182 w 2356"/>
                  <a:gd name="T7" fmla="*/ 174 h 1888"/>
                  <a:gd name="T8" fmla="*/ 174 w 2356"/>
                  <a:gd name="T9" fmla="*/ 174 h 1888"/>
                  <a:gd name="T10" fmla="*/ 0 w 2356"/>
                  <a:gd name="T11" fmla="*/ 0 h 1888"/>
                  <a:gd name="T12" fmla="*/ 2356 w 2356"/>
                  <a:gd name="T13" fmla="*/ 0 h 1888"/>
                  <a:gd name="T14" fmla="*/ 2356 w 2356"/>
                  <a:gd name="T15" fmla="*/ 1888 h 1888"/>
                  <a:gd name="T16" fmla="*/ 0 w 2356"/>
                  <a:gd name="T17" fmla="*/ 1888 h 1888"/>
                  <a:gd name="T18" fmla="*/ 0 w 2356"/>
                  <a:gd name="T19" fmla="*/ 0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6" h="1888">
                    <a:moveTo>
                      <a:pt x="174" y="174"/>
                    </a:moveTo>
                    <a:lnTo>
                      <a:pt x="174" y="1598"/>
                    </a:lnTo>
                    <a:lnTo>
                      <a:pt x="2182" y="1598"/>
                    </a:lnTo>
                    <a:lnTo>
                      <a:pt x="2182" y="174"/>
                    </a:lnTo>
                    <a:lnTo>
                      <a:pt x="174" y="174"/>
                    </a:lnTo>
                    <a:close/>
                    <a:moveTo>
                      <a:pt x="0" y="0"/>
                    </a:moveTo>
                    <a:lnTo>
                      <a:pt x="2356" y="0"/>
                    </a:lnTo>
                    <a:lnTo>
                      <a:pt x="2356" y="1888"/>
                    </a:lnTo>
                    <a:lnTo>
                      <a:pt x="0" y="1888"/>
                    </a:lnTo>
                    <a:lnTo>
                      <a:pt x="0" y="0"/>
                    </a:lnTo>
                    <a:close/>
                  </a:path>
                </a:pathLst>
              </a:custGeom>
              <a:solidFill>
                <a:srgbClr val="FFFFFF"/>
              </a:solidFill>
              <a:ln w="0">
                <a:solidFill>
                  <a:schemeClr val="accent5">
                    <a:lumMod val="75000"/>
                  </a:schemeClr>
                </a:solidFill>
                <a:prstDash val="solid"/>
                <a:round/>
                <a:headEnd/>
                <a:tailEnd/>
              </a:ln>
            </p:spPr>
            <p:txBody>
              <a:bodyPr vert="horz" wrap="square" lIns="91437" tIns="45719" rIns="91437" bIns="45719" numCol="1" anchor="t" anchorCtr="0" compatLnSpc="1">
                <a:prstTxWarp prst="textNoShape">
                  <a:avLst/>
                </a:prstTxWarp>
              </a:bodyPr>
              <a:lstStyle/>
              <a:p>
                <a:endParaRPr lang="en-US" sz="1600" b="1">
                  <a:solidFill>
                    <a:schemeClr val="bg1"/>
                  </a:solidFill>
                  <a:latin typeface="微软雅黑" panose="020B0503020204020204" pitchFamily="34" charset="-122"/>
                  <a:ea typeface="微软雅黑" panose="020B0503020204020204" pitchFamily="34" charset="-122"/>
                </a:endParaRPr>
              </a:p>
            </p:txBody>
          </p:sp>
        </p:grpSp>
      </p:grpSp>
      <p:pic>
        <p:nvPicPr>
          <p:cNvPr id="150" name="Picture 21" descr="PPT_cloudComputing_no_word.png"/>
          <p:cNvPicPr>
            <a:picLocks noChangeAspect="1"/>
          </p:cNvPicPr>
          <p:nvPr/>
        </p:nvPicPr>
        <p:blipFill>
          <a:blip r:embed="rId4" cstate="print"/>
          <a:stretch>
            <a:fillRect/>
          </a:stretch>
        </p:blipFill>
        <p:spPr>
          <a:xfrm>
            <a:off x="5768966" y="2780949"/>
            <a:ext cx="2228023" cy="1786076"/>
          </a:xfrm>
          <a:prstGeom prst="rect">
            <a:avLst/>
          </a:prstGeom>
        </p:spPr>
      </p:pic>
    </p:spTree>
    <p:extLst>
      <p:ext uri="{BB962C8B-B14F-4D97-AF65-F5344CB8AC3E}">
        <p14:creationId xmlns:p14="http://schemas.microsoft.com/office/powerpoint/2010/main" val="369485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wipe(down)">
                                      <p:cBhvr>
                                        <p:cTn id="10" dur="500"/>
                                        <p:tgtEl>
                                          <p:spTgt spid="143"/>
                                        </p:tgtEl>
                                      </p:cBhvr>
                                    </p:animEffect>
                                  </p:childTnLst>
                                </p:cTn>
                              </p:par>
                              <p:par>
                                <p:cTn id="11" presetID="22" presetClass="entr" presetSubtype="4" fill="hold" nodeType="with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wipe(down)">
                                      <p:cBhvr>
                                        <p:cTn id="13" dur="500"/>
                                        <p:tgtEl>
                                          <p:spTgt spid="1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wipe(down)">
                                      <p:cBhvr>
                                        <p:cTn id="16" dur="500"/>
                                        <p:tgtEl>
                                          <p:spTgt spid="15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animEffect transition="in" filter="wipe(down)">
                                      <p:cBhvr>
                                        <p:cTn id="19" dur="500"/>
                                        <p:tgtEl>
                                          <p:spTgt spid="155"/>
                                        </p:tgtEl>
                                      </p:cBhvr>
                                    </p:animEffect>
                                  </p:childTnLst>
                                </p:cTn>
                              </p:par>
                              <p:par>
                                <p:cTn id="20" presetID="2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p:bldP spid="153" grpId="0" animBg="1"/>
      <p:bldP spid="1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7754" y="3832732"/>
            <a:ext cx="3162646" cy="236677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标题 1"/>
          <p:cNvSpPr>
            <a:spLocks noGrp="1"/>
          </p:cNvSpPr>
          <p:nvPr>
            <p:ph type="ctrTitle"/>
          </p:nvPr>
        </p:nvSpPr>
        <p:spPr/>
        <p:txBody>
          <a:bodyPr/>
          <a:lstStyle/>
          <a:p>
            <a:r>
              <a:rPr lang="zh-CN" altLang="en-US" dirty="0"/>
              <a:t>新一代企业级服务器遥感平台</a:t>
            </a:r>
          </a:p>
        </p:txBody>
      </p:sp>
      <p:sp>
        <p:nvSpPr>
          <p:cNvPr id="3" name="内容占位符 2"/>
          <p:cNvSpPr>
            <a:spLocks noGrp="1"/>
          </p:cNvSpPr>
          <p:nvPr>
            <p:ph sz="quarter" idx="10"/>
          </p:nvPr>
        </p:nvSpPr>
        <p:spPr/>
        <p:txBody>
          <a:bodyPr/>
          <a:lstStyle/>
          <a:p>
            <a:r>
              <a:rPr lang="zh-CN" altLang="en-US" dirty="0"/>
              <a:t>基于企业级架构</a:t>
            </a:r>
            <a:endParaRPr lang="en-US" altLang="zh-CN" dirty="0"/>
          </a:p>
          <a:p>
            <a:pPr lvl="1"/>
            <a:r>
              <a:rPr lang="zh-CN" altLang="en-US" dirty="0">
                <a:solidFill>
                  <a:srgbClr val="FF0000"/>
                </a:solidFill>
              </a:rPr>
              <a:t>集群</a:t>
            </a:r>
            <a:r>
              <a:rPr lang="zh-CN" altLang="en-US" dirty="0"/>
              <a:t>环境、</a:t>
            </a:r>
            <a:r>
              <a:rPr lang="zh-CN" altLang="en-US" dirty="0">
                <a:solidFill>
                  <a:srgbClr val="FF0000"/>
                </a:solidFill>
              </a:rPr>
              <a:t>云计算</a:t>
            </a:r>
            <a:r>
              <a:rPr lang="zh-CN" altLang="en-US" dirty="0"/>
              <a:t>环境，</a:t>
            </a:r>
            <a:r>
              <a:rPr lang="zh-CN" altLang="en-US" dirty="0">
                <a:solidFill>
                  <a:srgbClr val="FF0000"/>
                </a:solidFill>
              </a:rPr>
              <a:t>弹性</a:t>
            </a:r>
            <a:r>
              <a:rPr lang="zh-CN" altLang="en-US" dirty="0"/>
              <a:t>地伸缩硬件配置。</a:t>
            </a:r>
          </a:p>
          <a:p>
            <a:pPr lvl="1"/>
            <a:r>
              <a:rPr lang="zh-CN" altLang="en-US" dirty="0">
                <a:solidFill>
                  <a:srgbClr val="FF0000"/>
                </a:solidFill>
              </a:rPr>
              <a:t>并行</a:t>
            </a:r>
            <a:r>
              <a:rPr lang="zh-CN" altLang="en-US" dirty="0"/>
              <a:t>处理、</a:t>
            </a:r>
            <a:r>
              <a:rPr lang="zh-CN" altLang="en-US" dirty="0">
                <a:solidFill>
                  <a:srgbClr val="FF0000"/>
                </a:solidFill>
              </a:rPr>
              <a:t>多线程</a:t>
            </a:r>
            <a:r>
              <a:rPr lang="zh-CN" altLang="en-US" dirty="0"/>
              <a:t>计算，</a:t>
            </a:r>
            <a:r>
              <a:rPr lang="zh-CN" altLang="en-US" dirty="0">
                <a:solidFill>
                  <a:srgbClr val="FF0000"/>
                </a:solidFill>
              </a:rPr>
              <a:t>充分</a:t>
            </a:r>
            <a:r>
              <a:rPr lang="zh-CN" altLang="en-US" dirty="0"/>
              <a:t>利用计算机硬件。</a:t>
            </a:r>
          </a:p>
          <a:p>
            <a:pPr lvl="1"/>
            <a:r>
              <a:rPr lang="zh-CN" altLang="en-US" dirty="0"/>
              <a:t>任务可伸缩、高度可配，构建</a:t>
            </a:r>
            <a:r>
              <a:rPr lang="zh-CN" altLang="en-US" dirty="0">
                <a:solidFill>
                  <a:srgbClr val="FF0000"/>
                </a:solidFill>
              </a:rPr>
              <a:t>自动化处理</a:t>
            </a:r>
            <a:r>
              <a:rPr lang="zh-CN" altLang="en-US" dirty="0"/>
              <a:t>流程。</a:t>
            </a:r>
            <a:endParaRPr lang="en-US" altLang="zh-CN" dirty="0"/>
          </a:p>
          <a:p>
            <a:r>
              <a:rPr lang="zh-CN" altLang="en-US" dirty="0"/>
              <a:t>多客户端</a:t>
            </a:r>
            <a:endParaRPr lang="en-US" altLang="zh-CN" dirty="0"/>
          </a:p>
          <a:p>
            <a:pPr lvl="1"/>
            <a:r>
              <a:rPr lang="en-US" altLang="zh-CN" dirty="0"/>
              <a:t>Web</a:t>
            </a:r>
            <a:r>
              <a:rPr lang="zh-CN" altLang="en-US" dirty="0"/>
              <a:t>、移动、桌面</a:t>
            </a:r>
            <a:endParaRPr lang="en-US" altLang="zh-CN" dirty="0"/>
          </a:p>
          <a:p>
            <a:r>
              <a:rPr lang="en-US" altLang="zh-CN" dirty="0"/>
              <a:t>……</a:t>
            </a:r>
            <a:endParaRPr lang="zh-CN" altLang="en-US" dirty="0"/>
          </a:p>
          <a:p>
            <a:endParaRPr lang="zh-CN" altLang="en-US" dirty="0"/>
          </a:p>
        </p:txBody>
      </p:sp>
      <p:grpSp>
        <p:nvGrpSpPr>
          <p:cNvPr id="4" name="组合 3"/>
          <p:cNvGrpSpPr>
            <a:grpSpLocks noChangeAspect="1"/>
          </p:cNvGrpSpPr>
          <p:nvPr/>
        </p:nvGrpSpPr>
        <p:grpSpPr>
          <a:xfrm>
            <a:off x="7536160" y="1340768"/>
            <a:ext cx="4339141" cy="3096343"/>
            <a:chOff x="755576" y="3971844"/>
            <a:chExt cx="2322258" cy="1621946"/>
          </a:xfrm>
        </p:grpSpPr>
        <p:pic>
          <p:nvPicPr>
            <p:cNvPr id="5" name="Picture 69" descr="cloud_jack-fav_01-noborders_lar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3971844"/>
              <a:ext cx="2322258" cy="1621946"/>
            </a:xfrm>
            <a:prstGeom prst="rect">
              <a:avLst/>
            </a:prstGeom>
          </p:spPr>
        </p:pic>
        <p:pic>
          <p:nvPicPr>
            <p:cNvPr id="6" name="图片 5"/>
            <p:cNvPicPr>
              <a:picLocks noChangeAspect="1"/>
            </p:cNvPicPr>
            <p:nvPr/>
          </p:nvPicPr>
          <p:blipFill>
            <a:blip r:embed="rId5">
              <a:clrChange>
                <a:clrFrom>
                  <a:srgbClr val="FFFFFF"/>
                </a:clrFrom>
                <a:clrTo>
                  <a:srgbClr val="FFFFFF">
                    <a:alpha val="0"/>
                  </a:srgbClr>
                </a:clrTo>
              </a:clrChange>
            </a:blip>
            <a:stretch>
              <a:fillRect/>
            </a:stretch>
          </p:blipFill>
          <p:spPr>
            <a:xfrm>
              <a:off x="1179492" y="4273601"/>
              <a:ext cx="1458581" cy="900800"/>
            </a:xfrm>
            <a:prstGeom prst="rect">
              <a:avLst/>
            </a:prstGeom>
          </p:spPr>
        </p:pic>
      </p:grpSp>
    </p:spTree>
    <p:extLst>
      <p:ext uri="{BB962C8B-B14F-4D97-AF65-F5344CB8AC3E}">
        <p14:creationId xmlns:p14="http://schemas.microsoft.com/office/powerpoint/2010/main" val="354110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a:t>企业级遥感应用平台架构</a:t>
            </a:r>
            <a:endParaRPr lang="zh-CN" altLang="en-US" dirty="0"/>
          </a:p>
        </p:txBody>
      </p:sp>
      <p:sp>
        <p:nvSpPr>
          <p:cNvPr id="5" name="圆角矩形 4"/>
          <p:cNvSpPr/>
          <p:nvPr/>
        </p:nvSpPr>
        <p:spPr>
          <a:xfrm>
            <a:off x="547958" y="3896542"/>
            <a:ext cx="7853475" cy="1019124"/>
          </a:xfrm>
          <a:prstGeom prst="roundRect">
            <a:avLst>
              <a:gd name="adj" fmla="val 6817"/>
            </a:avLst>
          </a:prstGeom>
          <a:solidFill>
            <a:schemeClr val="accent4">
              <a:lumMod val="40000"/>
              <a:lumOff val="60000"/>
              <a:alpha val="22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2805" rIns="52230" rtlCol="0" anchor="ctr"/>
          <a:lstStyle/>
          <a:p>
            <a:r>
              <a:rPr lang="en-US" altLang="zh-CN" sz="1161">
                <a:solidFill>
                  <a:schemeClr val="bg1"/>
                </a:solidFill>
                <a:latin typeface="微软雅黑" panose="020B0503020204020204" pitchFamily="34" charset="-122"/>
                <a:ea typeface="微软雅黑" panose="020B0503020204020204" pitchFamily="34" charset="-122"/>
              </a:rPr>
              <a:t>Engine</a:t>
            </a:r>
            <a:endParaRPr lang="en-US" altLang="zh-CN" sz="116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22232" y="3969854"/>
            <a:ext cx="1315169" cy="843203"/>
          </a:xfrm>
          <a:prstGeom prst="rect">
            <a:avLst/>
          </a:prstGeom>
          <a:solidFill>
            <a:schemeClr val="accent6">
              <a:lumMod val="20000"/>
              <a:lumOff val="8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dirty="0">
              <a:solidFill>
                <a:schemeClr val="tx1"/>
              </a:solidFill>
            </a:endParaRPr>
          </a:p>
        </p:txBody>
      </p:sp>
      <p:pic>
        <p:nvPicPr>
          <p:cNvPr id="7" name="Picture 5" descr="F:\2011\公司内部设计\20111027 智慧城市管理公共信息平台关键技术研究与应用示范流程图（雷总）\课题任务图\图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556" y="3951082"/>
            <a:ext cx="1088157" cy="494914"/>
          </a:xfrm>
          <a:prstGeom prst="rect">
            <a:avLst/>
          </a:prstGeom>
          <a:noFill/>
          <a:ln w="9525">
            <a:noFill/>
            <a:prstDash val="solid"/>
          </a:ln>
        </p:spPr>
      </p:pic>
      <p:sp>
        <p:nvSpPr>
          <p:cNvPr id="8" name="TextBox 51"/>
          <p:cNvSpPr txBox="1"/>
          <p:nvPr/>
        </p:nvSpPr>
        <p:spPr>
          <a:xfrm>
            <a:off x="916798" y="4465069"/>
            <a:ext cx="723275" cy="307777"/>
          </a:xfrm>
          <a:prstGeom prst="rect">
            <a:avLst/>
          </a:prstGeom>
          <a:noFill/>
        </p:spPr>
        <p:txBody>
          <a:bodyPr wrap="none" rtlCol="0">
            <a:spAutoFit/>
          </a:bodyPr>
          <a:lstStyle/>
          <a:p>
            <a:pPr algn="ctr"/>
            <a:r>
              <a:rPr lang="zh-CN" altLang="en-US" sz="1400" b="1" dirty="0">
                <a:latin typeface="微软雅黑" pitchFamily="34" charset="-122"/>
                <a:ea typeface="微软雅黑" pitchFamily="34" charset="-122"/>
              </a:rPr>
              <a:t>数据层</a:t>
            </a:r>
          </a:p>
        </p:txBody>
      </p:sp>
      <p:sp>
        <p:nvSpPr>
          <p:cNvPr id="9" name="圆角矩形 8"/>
          <p:cNvSpPr/>
          <p:nvPr/>
        </p:nvSpPr>
        <p:spPr>
          <a:xfrm>
            <a:off x="570497" y="1339565"/>
            <a:ext cx="7830936" cy="994093"/>
          </a:xfrm>
          <a:prstGeom prst="roundRect">
            <a:avLst>
              <a:gd name="adj" fmla="val 6303"/>
            </a:avLst>
          </a:prstGeom>
          <a:solidFill>
            <a:schemeClr val="accent6">
              <a:lumMod val="60000"/>
              <a:lumOff val="40000"/>
              <a:alpha val="22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2805" rIns="52230" rtlCol="0" anchor="ctr"/>
          <a:lstStyle/>
          <a:p>
            <a:endParaRPr lang="zh-CN" altLang="zh-CN" sz="1161" dirty="0">
              <a:solidFill>
                <a:schemeClr val="tx1"/>
              </a:solidFill>
              <a:latin typeface="微软雅黑" pitchFamily="34" charset="-122"/>
              <a:ea typeface="微软雅黑" pitchFamily="34" charset="-122"/>
            </a:endParaRPr>
          </a:p>
        </p:txBody>
      </p:sp>
      <p:sp>
        <p:nvSpPr>
          <p:cNvPr id="10" name="矩形 9"/>
          <p:cNvSpPr/>
          <p:nvPr/>
        </p:nvSpPr>
        <p:spPr>
          <a:xfrm>
            <a:off x="622232" y="1457006"/>
            <a:ext cx="1337700" cy="783451"/>
          </a:xfrm>
          <a:prstGeom prst="rect">
            <a:avLst/>
          </a:prstGeom>
          <a:solidFill>
            <a:schemeClr val="accent6">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2400" dirty="0">
              <a:solidFill>
                <a:schemeClr val="tx1"/>
              </a:solidFill>
            </a:endParaRPr>
          </a:p>
        </p:txBody>
      </p:sp>
      <p:pic>
        <p:nvPicPr>
          <p:cNvPr id="11" name="Picture 3" descr="F:\2011\公司内部设计\20111027 智慧城市管理公共信息平台关键技术研究与应用示范流程图（雷总）\课题任务图\图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527" y="1475140"/>
            <a:ext cx="1057585" cy="529625"/>
          </a:xfrm>
          <a:prstGeom prst="rect">
            <a:avLst/>
          </a:prstGeom>
          <a:noFill/>
          <a:ln w="9525">
            <a:noFill/>
            <a:prstDash val="solid"/>
          </a:ln>
        </p:spPr>
      </p:pic>
      <p:sp>
        <p:nvSpPr>
          <p:cNvPr id="12" name="TextBox 49"/>
          <p:cNvSpPr txBox="1"/>
          <p:nvPr/>
        </p:nvSpPr>
        <p:spPr>
          <a:xfrm>
            <a:off x="938764" y="1949038"/>
            <a:ext cx="723275" cy="307777"/>
          </a:xfrm>
          <a:prstGeom prst="rect">
            <a:avLst/>
          </a:prstGeom>
          <a:noFill/>
        </p:spPr>
        <p:txBody>
          <a:bodyPr wrap="none" rtlCol="0">
            <a:spAutoFit/>
          </a:bodyPr>
          <a:lstStyle/>
          <a:p>
            <a:pPr algn="ctr"/>
            <a:r>
              <a:rPr lang="zh-CN" altLang="en-US" sz="1400" b="1" dirty="0">
                <a:latin typeface="微软雅黑" pitchFamily="34" charset="-122"/>
                <a:ea typeface="微软雅黑" pitchFamily="34" charset="-122"/>
              </a:rPr>
              <a:t>应用层</a:t>
            </a:r>
          </a:p>
        </p:txBody>
      </p:sp>
      <p:sp>
        <p:nvSpPr>
          <p:cNvPr id="13" name="圆角矩形 12"/>
          <p:cNvSpPr/>
          <p:nvPr/>
        </p:nvSpPr>
        <p:spPr>
          <a:xfrm>
            <a:off x="571195" y="2384281"/>
            <a:ext cx="7830238" cy="1464105"/>
          </a:xfrm>
          <a:prstGeom prst="roundRect">
            <a:avLst>
              <a:gd name="adj" fmla="val 6176"/>
            </a:avLst>
          </a:prstGeom>
          <a:solidFill>
            <a:schemeClr val="accent1">
              <a:lumMod val="60000"/>
              <a:lumOff val="40000"/>
              <a:alpha val="22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2805" rIns="52230" rtlCol="0" anchor="b"/>
          <a:lstStyle/>
          <a:p>
            <a:pPr algn="ctr"/>
            <a:r>
              <a:rPr lang="en-US" altLang="zh-CN" sz="1600" dirty="0">
                <a:solidFill>
                  <a:prstClr val="black"/>
                </a:solidFill>
                <a:latin typeface="微软雅黑" pitchFamily="34" charset="-122"/>
                <a:ea typeface="微软雅黑" pitchFamily="34" charset="-122"/>
              </a:rPr>
              <a:t>                             </a:t>
            </a:r>
            <a:r>
              <a:rPr lang="en-US" altLang="zh-CN" sz="1600" dirty="0">
                <a:solidFill>
                  <a:schemeClr val="bg1"/>
                </a:solidFill>
                <a:latin typeface="微软雅黑" pitchFamily="34" charset="-122"/>
                <a:ea typeface="微软雅黑" pitchFamily="34" charset="-122"/>
              </a:rPr>
              <a:t>ENVI Services Engine</a:t>
            </a:r>
            <a:endParaRPr lang="zh-CN" altLang="zh-CN" sz="1600" dirty="0">
              <a:solidFill>
                <a:schemeClr val="bg1"/>
              </a:solidFill>
              <a:latin typeface="微软雅黑" pitchFamily="34" charset="-122"/>
              <a:ea typeface="微软雅黑" pitchFamily="34" charset="-122"/>
            </a:endParaRPr>
          </a:p>
        </p:txBody>
      </p:sp>
      <p:sp>
        <p:nvSpPr>
          <p:cNvPr id="14" name="矩形 13"/>
          <p:cNvSpPr/>
          <p:nvPr/>
        </p:nvSpPr>
        <p:spPr>
          <a:xfrm>
            <a:off x="719597" y="4250454"/>
            <a:ext cx="923303" cy="173405"/>
          </a:xfrm>
          <a:prstGeom prst="rect">
            <a:avLst/>
          </a:prstGeom>
          <a:solidFill>
            <a:srgbClr val="438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5" name="矩形 14"/>
          <p:cNvSpPr/>
          <p:nvPr/>
        </p:nvSpPr>
        <p:spPr>
          <a:xfrm>
            <a:off x="804111" y="1820070"/>
            <a:ext cx="880517" cy="168990"/>
          </a:xfrm>
          <a:prstGeom prst="rect">
            <a:avLst/>
          </a:prstGeom>
          <a:solidFill>
            <a:srgbClr val="77A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grpSp>
        <p:nvGrpSpPr>
          <p:cNvPr id="16" name="组合 15"/>
          <p:cNvGrpSpPr/>
          <p:nvPr/>
        </p:nvGrpSpPr>
        <p:grpSpPr>
          <a:xfrm>
            <a:off x="630128" y="2639213"/>
            <a:ext cx="1315169" cy="818203"/>
            <a:chOff x="1195005" y="2825204"/>
            <a:chExt cx="1812981" cy="1127905"/>
          </a:xfrm>
        </p:grpSpPr>
        <p:sp>
          <p:nvSpPr>
            <p:cNvPr id="17" name="矩形 16"/>
            <p:cNvSpPr/>
            <p:nvPr/>
          </p:nvSpPr>
          <p:spPr>
            <a:xfrm>
              <a:off x="1195005" y="2905665"/>
              <a:ext cx="1812981" cy="1036714"/>
            </a:xfrm>
            <a:prstGeom prst="rect">
              <a:avLst/>
            </a:prstGeom>
            <a:solidFill>
              <a:schemeClr val="accent1">
                <a:lumMod val="40000"/>
                <a:lumOff val="6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2400" dirty="0">
                <a:solidFill>
                  <a:schemeClr val="tx1"/>
                </a:solidFill>
              </a:endParaRPr>
            </a:p>
          </p:txBody>
        </p:sp>
        <p:pic>
          <p:nvPicPr>
            <p:cNvPr id="18" name="Picture 4" descr="F:\2011\公司内部设计\20111027 智慧城市管理公共信息平台关键技术研究与应用示范流程图（雷总）\课题任务图\图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8050" y="2825204"/>
              <a:ext cx="1439715" cy="729707"/>
            </a:xfrm>
            <a:prstGeom prst="rect">
              <a:avLst/>
            </a:prstGeom>
            <a:noFill/>
            <a:ln w="12700"/>
          </p:spPr>
        </p:pic>
        <p:sp>
          <p:nvSpPr>
            <p:cNvPr id="19" name="TextBox 50"/>
            <p:cNvSpPr txBox="1"/>
            <p:nvPr/>
          </p:nvSpPr>
          <p:spPr>
            <a:xfrm>
              <a:off x="1342050" y="3528834"/>
              <a:ext cx="1492035" cy="424275"/>
            </a:xfrm>
            <a:prstGeom prst="rect">
              <a:avLst/>
            </a:prstGeom>
            <a:noFill/>
          </p:spPr>
          <p:txBody>
            <a:bodyPr wrap="none" rtlCol="0">
              <a:spAutoFit/>
            </a:bodyPr>
            <a:lstStyle/>
            <a:p>
              <a:pPr algn="ctr"/>
              <a:r>
                <a:rPr lang="zh-CN" altLang="en-US" sz="1400" b="1" dirty="0">
                  <a:latin typeface="微软雅黑" pitchFamily="34" charset="-122"/>
                  <a:ea typeface="微软雅黑" pitchFamily="34" charset="-122"/>
                </a:rPr>
                <a:t>功能服务层</a:t>
              </a:r>
            </a:p>
          </p:txBody>
        </p:sp>
        <p:sp>
          <p:nvSpPr>
            <p:cNvPr id="20" name="矩形 19"/>
            <p:cNvSpPr/>
            <p:nvPr/>
          </p:nvSpPr>
          <p:spPr>
            <a:xfrm>
              <a:off x="1353988" y="3310331"/>
              <a:ext cx="1219967" cy="241771"/>
            </a:xfrm>
            <a:prstGeom prst="rect">
              <a:avLst/>
            </a:prstGeom>
            <a:solidFill>
              <a:srgbClr val="D0C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grpSp>
      <p:sp>
        <p:nvSpPr>
          <p:cNvPr id="21" name="矩形 20"/>
          <p:cNvSpPr/>
          <p:nvPr/>
        </p:nvSpPr>
        <p:spPr>
          <a:xfrm>
            <a:off x="2136027" y="2717100"/>
            <a:ext cx="1201426" cy="360000"/>
          </a:xfrm>
          <a:prstGeom prst="rect">
            <a:avLst/>
          </a:prstGeom>
          <a:solidFill>
            <a:srgbClr val="6A63A5"/>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61" dirty="0">
                <a:latin typeface="微软雅黑" panose="020B0503020204020204" pitchFamily="34" charset="-122"/>
                <a:ea typeface="微软雅黑" panose="020B0503020204020204" pitchFamily="34" charset="-122"/>
              </a:rPr>
              <a:t>预处理</a:t>
            </a:r>
          </a:p>
        </p:txBody>
      </p:sp>
      <p:sp>
        <p:nvSpPr>
          <p:cNvPr id="22" name="矩形 21"/>
          <p:cNvSpPr/>
          <p:nvPr/>
        </p:nvSpPr>
        <p:spPr>
          <a:xfrm>
            <a:off x="2134531" y="2414121"/>
            <a:ext cx="6148614" cy="241477"/>
          </a:xfrm>
          <a:prstGeom prst="rect">
            <a:avLst/>
          </a:prstGeom>
          <a:solidFill>
            <a:schemeClr val="bg2">
              <a:lumMod val="60000"/>
              <a:lumOff val="40000"/>
            </a:schemeClr>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51" dirty="0">
                <a:solidFill>
                  <a:schemeClr val="tx1"/>
                </a:solidFill>
                <a:latin typeface="微软雅黑" panose="020B0503020204020204" pitchFamily="34" charset="-122"/>
                <a:ea typeface="微软雅黑" panose="020B0503020204020204" pitchFamily="34" charset="-122"/>
              </a:rPr>
              <a:t>Web Services</a:t>
            </a:r>
            <a:endParaRPr lang="zh-CN" altLang="en-US" sz="1451"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2147382" y="1676755"/>
            <a:ext cx="2837776" cy="55019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kumimoji="1" lang="zh-CN" altLang="en-US" dirty="0">
                <a:solidFill>
                  <a:schemeClr val="tx1"/>
                </a:solidFill>
                <a:latin typeface="Microsoft YaHei" charset="-122"/>
                <a:ea typeface="Microsoft YaHei" charset="-122"/>
                <a:cs typeface="Microsoft YaHei" charset="-122"/>
              </a:rPr>
              <a:t>高性能影像在线处理</a:t>
            </a:r>
            <a:endParaRPr kumimoji="1" lang="en-US" altLang="zh-CN" dirty="0">
              <a:solidFill>
                <a:schemeClr val="tx1"/>
              </a:solidFill>
              <a:latin typeface="Microsoft YaHei" charset="-122"/>
              <a:ea typeface="Microsoft YaHei" charset="-122"/>
              <a:cs typeface="Microsoft YaHei" charset="-122"/>
            </a:endParaRPr>
          </a:p>
        </p:txBody>
      </p:sp>
      <p:sp>
        <p:nvSpPr>
          <p:cNvPr id="30" name="罐形 208"/>
          <p:cNvSpPr/>
          <p:nvPr/>
        </p:nvSpPr>
        <p:spPr bwMode="auto">
          <a:xfrm>
            <a:off x="2185360" y="4029989"/>
            <a:ext cx="1367312" cy="638221"/>
          </a:xfrm>
          <a:prstGeom prst="can">
            <a:avLst/>
          </a:prstGeom>
          <a:solidFill>
            <a:schemeClr val="accent6">
              <a:lumMod val="40000"/>
              <a:lumOff val="6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66332" tIns="33166" rIns="66332" bIns="33166" numCol="1" rtlCol="0" anchor="ctr" anchorCtr="0" compatLnSpc="1">
            <a:prstTxWarp prst="textNoShape">
              <a:avLst/>
            </a:prstTxWarp>
          </a:bodyPr>
          <a:lstStyle/>
          <a:p>
            <a:pPr algn="ctr" eaLnBrk="0" fontAlgn="base" hangingPunct="0">
              <a:spcBef>
                <a:spcPct val="0"/>
              </a:spcBef>
              <a:spcAft>
                <a:spcPct val="0"/>
              </a:spcAft>
            </a:pPr>
            <a:r>
              <a:rPr kumimoji="1" lang="zh-CN" altLang="en-US" sz="1200" dirty="0">
                <a:solidFill>
                  <a:srgbClr val="000000"/>
                </a:solidFill>
                <a:latin typeface="Microsoft YaHei" charset="-122"/>
                <a:ea typeface="Microsoft YaHei" charset="-122"/>
                <a:cs typeface="Microsoft YaHei" charset="-122"/>
              </a:rPr>
              <a:t>标准影像</a:t>
            </a:r>
            <a:endParaRPr kumimoji="1" lang="en-US" altLang="zh-CN" sz="1200" dirty="0">
              <a:solidFill>
                <a:srgbClr val="000000"/>
              </a:solidFill>
              <a:latin typeface="Microsoft YaHei" charset="-122"/>
              <a:ea typeface="Microsoft YaHei" charset="-122"/>
              <a:cs typeface="Microsoft YaHei" charset="-122"/>
            </a:endParaRPr>
          </a:p>
          <a:p>
            <a:pPr algn="ctr" eaLnBrk="0" fontAlgn="base" hangingPunct="0">
              <a:spcBef>
                <a:spcPct val="0"/>
              </a:spcBef>
              <a:spcAft>
                <a:spcPct val="0"/>
              </a:spcAft>
            </a:pPr>
            <a:r>
              <a:rPr kumimoji="1" lang="en-US" altLang="zh-CN" sz="1200" dirty="0">
                <a:solidFill>
                  <a:srgbClr val="000000"/>
                </a:solidFill>
                <a:latin typeface="Microsoft YaHei" charset="-122"/>
                <a:ea typeface="Microsoft YaHei" charset="-122"/>
                <a:cs typeface="Microsoft YaHei" charset="-122"/>
              </a:rPr>
              <a:t>L1</a:t>
            </a:r>
            <a:r>
              <a:rPr kumimoji="1" lang="zh-CN" altLang="en-US" sz="1200" dirty="0">
                <a:solidFill>
                  <a:srgbClr val="000000"/>
                </a:solidFill>
                <a:latin typeface="Microsoft YaHei" charset="-122"/>
                <a:ea typeface="Microsoft YaHei" charset="-122"/>
                <a:cs typeface="Microsoft YaHei" charset="-122"/>
              </a:rPr>
              <a:t>、</a:t>
            </a:r>
            <a:r>
              <a:rPr kumimoji="1" lang="en-US" altLang="zh-CN" sz="1200" dirty="0">
                <a:solidFill>
                  <a:srgbClr val="000000"/>
                </a:solidFill>
                <a:latin typeface="Microsoft YaHei" charset="-122"/>
                <a:ea typeface="Microsoft YaHei" charset="-122"/>
                <a:cs typeface="Microsoft YaHei" charset="-122"/>
              </a:rPr>
              <a:t>L2</a:t>
            </a:r>
            <a:endParaRPr kumimoji="1" lang="zh-CN" altLang="en-US" sz="1200" dirty="0">
              <a:solidFill>
                <a:srgbClr val="000000"/>
              </a:solidFill>
              <a:latin typeface="Microsoft YaHei" charset="-122"/>
              <a:ea typeface="Microsoft YaHei" charset="-122"/>
              <a:cs typeface="Microsoft YaHei" charset="-122"/>
            </a:endParaRPr>
          </a:p>
        </p:txBody>
      </p:sp>
      <p:sp>
        <p:nvSpPr>
          <p:cNvPr id="31" name="罐形 209"/>
          <p:cNvSpPr/>
          <p:nvPr/>
        </p:nvSpPr>
        <p:spPr bwMode="auto">
          <a:xfrm>
            <a:off x="3751251" y="4044791"/>
            <a:ext cx="1352267" cy="635289"/>
          </a:xfrm>
          <a:prstGeom prst="can">
            <a:avLst/>
          </a:prstGeom>
          <a:solidFill>
            <a:schemeClr val="accent6">
              <a:lumMod val="40000"/>
              <a:lumOff val="6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66332" tIns="33166" rIns="66332" bIns="33166" numCol="1" rtlCol="0" anchor="ctr" anchorCtr="0" compatLnSpc="1">
            <a:prstTxWarp prst="textNoShape">
              <a:avLst/>
            </a:prstTxWarp>
          </a:bodyPr>
          <a:lstStyle/>
          <a:p>
            <a:pPr algn="ctr" eaLnBrk="0" fontAlgn="base" hangingPunct="0">
              <a:spcBef>
                <a:spcPct val="0"/>
              </a:spcBef>
              <a:spcAft>
                <a:spcPct val="0"/>
              </a:spcAft>
            </a:pPr>
            <a:r>
              <a:rPr kumimoji="1" lang="zh-CN" altLang="en-US" sz="1200" dirty="0">
                <a:solidFill>
                  <a:srgbClr val="000000"/>
                </a:solidFill>
                <a:latin typeface="Microsoft YaHei" charset="-122"/>
                <a:ea typeface="Microsoft YaHei" charset="-122"/>
                <a:cs typeface="Microsoft YaHei" charset="-122"/>
              </a:rPr>
              <a:t>影像预处理成果</a:t>
            </a:r>
          </a:p>
        </p:txBody>
      </p:sp>
      <p:sp>
        <p:nvSpPr>
          <p:cNvPr id="32" name="罐形 210"/>
          <p:cNvSpPr/>
          <p:nvPr/>
        </p:nvSpPr>
        <p:spPr bwMode="auto">
          <a:xfrm>
            <a:off x="5268694" y="4051171"/>
            <a:ext cx="1352267" cy="628909"/>
          </a:xfrm>
          <a:prstGeom prst="can">
            <a:avLst/>
          </a:prstGeom>
          <a:solidFill>
            <a:schemeClr val="accent6">
              <a:lumMod val="40000"/>
              <a:lumOff val="6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66332" tIns="33166" rIns="66332" bIns="33166" numCol="1" rtlCol="0" anchor="ctr" anchorCtr="0" compatLnSpc="1">
            <a:prstTxWarp prst="textNoShape">
              <a:avLst/>
            </a:prstTxWarp>
          </a:bodyPr>
          <a:lstStyle/>
          <a:p>
            <a:pPr algn="ctr" eaLnBrk="0" fontAlgn="base" hangingPunct="0">
              <a:spcBef>
                <a:spcPct val="0"/>
              </a:spcBef>
              <a:spcAft>
                <a:spcPct val="0"/>
              </a:spcAft>
            </a:pPr>
            <a:r>
              <a:rPr kumimoji="1" lang="zh-CN" altLang="en-US" sz="1200" dirty="0">
                <a:solidFill>
                  <a:srgbClr val="000000"/>
                </a:solidFill>
                <a:latin typeface="Microsoft YaHei" charset="-122"/>
                <a:ea typeface="Microsoft YaHei" charset="-122"/>
                <a:cs typeface="Microsoft YaHei" charset="-122"/>
              </a:rPr>
              <a:t>影像专题产品</a:t>
            </a:r>
          </a:p>
        </p:txBody>
      </p:sp>
      <p:sp>
        <p:nvSpPr>
          <p:cNvPr id="47" name="矩形 46"/>
          <p:cNvSpPr/>
          <p:nvPr/>
        </p:nvSpPr>
        <p:spPr>
          <a:xfrm>
            <a:off x="5030034" y="1676755"/>
            <a:ext cx="3253111" cy="55019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lnSpc>
                <a:spcPct val="150000"/>
              </a:lnSpc>
            </a:pPr>
            <a:r>
              <a:rPr kumimoji="1" lang="zh-CN" altLang="en-US" dirty="0">
                <a:solidFill>
                  <a:schemeClr val="tx1"/>
                </a:solidFill>
                <a:latin typeface="Microsoft YaHei" charset="-122"/>
                <a:ea typeface="Microsoft YaHei" charset="-122"/>
                <a:cs typeface="Microsoft YaHei" charset="-122"/>
              </a:rPr>
              <a:t>在线按需遥感应用</a:t>
            </a:r>
          </a:p>
        </p:txBody>
      </p:sp>
      <p:sp>
        <p:nvSpPr>
          <p:cNvPr id="48" name="矩形 47"/>
          <p:cNvSpPr/>
          <p:nvPr/>
        </p:nvSpPr>
        <p:spPr>
          <a:xfrm>
            <a:off x="2147381" y="1371769"/>
            <a:ext cx="6139725" cy="280259"/>
          </a:xfrm>
          <a:prstGeom prst="rect">
            <a:avLst/>
          </a:prstGeom>
          <a:solidFill>
            <a:schemeClr val="bg2">
              <a:lumMod val="60000"/>
              <a:lumOff val="40000"/>
            </a:schemeClr>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6" dirty="0">
                <a:solidFill>
                  <a:schemeClr val="tx1"/>
                </a:solidFill>
                <a:latin typeface="微软雅黑" panose="020B0503020204020204" pitchFamily="34" charset="-122"/>
                <a:ea typeface="微软雅黑" panose="020B0503020204020204" pitchFamily="34" charset="-122"/>
              </a:rPr>
              <a:t>应用门户</a:t>
            </a:r>
          </a:p>
        </p:txBody>
      </p:sp>
      <p:sp>
        <p:nvSpPr>
          <p:cNvPr id="61" name="罐形 210"/>
          <p:cNvSpPr/>
          <p:nvPr/>
        </p:nvSpPr>
        <p:spPr bwMode="auto">
          <a:xfrm>
            <a:off x="6798631" y="4057769"/>
            <a:ext cx="1386805" cy="628909"/>
          </a:xfrm>
          <a:prstGeom prst="can">
            <a:avLst/>
          </a:prstGeom>
          <a:solidFill>
            <a:schemeClr val="accent6">
              <a:lumMod val="40000"/>
              <a:lumOff val="6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66332" tIns="33166" rIns="66332" bIns="33166" numCol="1" rtlCol="0" anchor="ctr" anchorCtr="0" compatLnSpc="1">
            <a:prstTxWarp prst="textNoShape">
              <a:avLst/>
            </a:prstTxWarp>
          </a:bodyPr>
          <a:lstStyle/>
          <a:p>
            <a:pPr algn="ctr" eaLnBrk="0" fontAlgn="base" hangingPunct="0">
              <a:spcBef>
                <a:spcPct val="0"/>
              </a:spcBef>
              <a:spcAft>
                <a:spcPct val="0"/>
              </a:spcAft>
            </a:pPr>
            <a:r>
              <a:rPr kumimoji="1" lang="zh-CN" altLang="en-US" sz="1200" dirty="0">
                <a:solidFill>
                  <a:srgbClr val="000000"/>
                </a:solidFill>
                <a:latin typeface="Microsoft YaHei" charset="-122"/>
                <a:ea typeface="Microsoft YaHei" charset="-122"/>
                <a:cs typeface="Microsoft YaHei" charset="-122"/>
              </a:rPr>
              <a:t>其他数据</a:t>
            </a:r>
            <a:endParaRPr kumimoji="1" lang="en-US" altLang="zh-CN" sz="1200" dirty="0">
              <a:solidFill>
                <a:srgbClr val="000000"/>
              </a:solidFill>
              <a:latin typeface="Microsoft YaHei" charset="-122"/>
              <a:ea typeface="Microsoft YaHei" charset="-122"/>
              <a:cs typeface="Microsoft YaHei" charset="-122"/>
            </a:endParaRPr>
          </a:p>
          <a:p>
            <a:pPr algn="ctr" eaLnBrk="0" fontAlgn="base" hangingPunct="0">
              <a:spcBef>
                <a:spcPct val="0"/>
              </a:spcBef>
              <a:spcAft>
                <a:spcPct val="0"/>
              </a:spcAft>
            </a:pPr>
            <a:r>
              <a:rPr kumimoji="1" lang="zh-CN" altLang="en-US" sz="1200" dirty="0">
                <a:solidFill>
                  <a:srgbClr val="000000"/>
                </a:solidFill>
                <a:latin typeface="Microsoft YaHei" charset="-122"/>
                <a:ea typeface="Microsoft YaHei" charset="-122"/>
                <a:cs typeface="Microsoft YaHei" charset="-122"/>
              </a:rPr>
              <a:t>（</a:t>
            </a:r>
            <a:r>
              <a:rPr kumimoji="1" lang="en-US" altLang="zh-CN" sz="1200" dirty="0">
                <a:solidFill>
                  <a:srgbClr val="000000"/>
                </a:solidFill>
                <a:latin typeface="Microsoft YaHei" charset="-122"/>
                <a:ea typeface="Microsoft YaHei" charset="-122"/>
                <a:cs typeface="Microsoft YaHei" charset="-122"/>
              </a:rPr>
              <a:t>DEM</a:t>
            </a:r>
            <a:r>
              <a:rPr kumimoji="1" lang="zh-CN" altLang="en-US" sz="1200" dirty="0">
                <a:solidFill>
                  <a:srgbClr val="000000"/>
                </a:solidFill>
                <a:latin typeface="Microsoft YaHei" charset="-122"/>
                <a:ea typeface="Microsoft YaHei" charset="-122"/>
                <a:cs typeface="Microsoft YaHei" charset="-122"/>
              </a:rPr>
              <a:t>、参考影像</a:t>
            </a:r>
            <a:r>
              <a:rPr kumimoji="1" lang="en-US" altLang="zh-CN" sz="1200" dirty="0">
                <a:solidFill>
                  <a:srgbClr val="000000"/>
                </a:solidFill>
                <a:latin typeface="Microsoft YaHei" charset="-122"/>
                <a:ea typeface="Microsoft YaHei" charset="-122"/>
                <a:cs typeface="Microsoft YaHei" charset="-122"/>
              </a:rPr>
              <a:t>…</a:t>
            </a:r>
            <a:r>
              <a:rPr kumimoji="1" lang="zh-CN" altLang="en-US" sz="1200" dirty="0">
                <a:solidFill>
                  <a:srgbClr val="000000"/>
                </a:solidFill>
                <a:latin typeface="Microsoft YaHei" charset="-122"/>
                <a:ea typeface="Microsoft YaHei" charset="-122"/>
                <a:cs typeface="Microsoft YaHei" charset="-122"/>
              </a:rPr>
              <a:t>）</a:t>
            </a:r>
          </a:p>
        </p:txBody>
      </p:sp>
      <p:sp>
        <p:nvSpPr>
          <p:cNvPr id="62" name="圆角矩形 61"/>
          <p:cNvSpPr/>
          <p:nvPr/>
        </p:nvSpPr>
        <p:spPr>
          <a:xfrm>
            <a:off x="569388" y="4993495"/>
            <a:ext cx="7860243" cy="1047300"/>
          </a:xfrm>
          <a:prstGeom prst="roundRect">
            <a:avLst>
              <a:gd name="adj" fmla="val 6014"/>
            </a:avLst>
          </a:prstGeom>
          <a:solidFill>
            <a:schemeClr val="accent5">
              <a:lumMod val="60000"/>
              <a:lumOff val="40000"/>
              <a:alpha val="22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2805" rIns="52230" rtlCol="0" anchor="ctr"/>
          <a:lstStyle/>
          <a:p>
            <a:endParaRPr lang="zh-CN" altLang="zh-CN" sz="1161" dirty="0">
              <a:solidFill>
                <a:prstClr val="black"/>
              </a:solidFill>
              <a:latin typeface="微软雅黑" pitchFamily="34" charset="-122"/>
              <a:ea typeface="微软雅黑" pitchFamily="34" charset="-122"/>
            </a:endParaRPr>
          </a:p>
        </p:txBody>
      </p:sp>
      <p:sp>
        <p:nvSpPr>
          <p:cNvPr id="63" name="矩形 62"/>
          <p:cNvSpPr/>
          <p:nvPr/>
        </p:nvSpPr>
        <p:spPr>
          <a:xfrm>
            <a:off x="622232" y="5067694"/>
            <a:ext cx="1313948" cy="749470"/>
          </a:xfrm>
          <a:prstGeom prst="rect">
            <a:avLst/>
          </a:prstGeom>
          <a:solidFill>
            <a:schemeClr val="accent5">
              <a:lumMod val="40000"/>
              <a:lumOff val="60000"/>
            </a:schemeClr>
          </a:solidFill>
          <a:ln>
            <a:noFill/>
            <a:prstDash val="solid"/>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dirty="0">
              <a:solidFill>
                <a:schemeClr val="tx1"/>
              </a:solidFill>
            </a:endParaRPr>
          </a:p>
        </p:txBody>
      </p:sp>
      <p:sp>
        <p:nvSpPr>
          <p:cNvPr id="64" name="TextBox 51"/>
          <p:cNvSpPr txBox="1"/>
          <p:nvPr/>
        </p:nvSpPr>
        <p:spPr>
          <a:xfrm>
            <a:off x="1380025" y="5585469"/>
            <a:ext cx="184731" cy="261610"/>
          </a:xfrm>
          <a:prstGeom prst="rect">
            <a:avLst/>
          </a:prstGeom>
          <a:noFill/>
        </p:spPr>
        <p:txBody>
          <a:bodyPr wrap="none" rtlCol="0">
            <a:spAutoFit/>
          </a:bodyPr>
          <a:lstStyle/>
          <a:p>
            <a:pPr algn="ctr"/>
            <a:endParaRPr lang="zh-CN" altLang="en-US" sz="1100" b="1" dirty="0">
              <a:latin typeface="微软雅黑" pitchFamily="34" charset="-122"/>
              <a:ea typeface="微软雅黑" pitchFamily="34" charset="-122"/>
            </a:endParaRPr>
          </a:p>
        </p:txBody>
      </p:sp>
      <p:sp>
        <p:nvSpPr>
          <p:cNvPr id="65" name="TextBox 51"/>
          <p:cNvSpPr txBox="1"/>
          <p:nvPr/>
        </p:nvSpPr>
        <p:spPr>
          <a:xfrm>
            <a:off x="714685" y="5543537"/>
            <a:ext cx="1082349" cy="307777"/>
          </a:xfrm>
          <a:prstGeom prst="rect">
            <a:avLst/>
          </a:prstGeom>
          <a:noFill/>
        </p:spPr>
        <p:txBody>
          <a:bodyPr wrap="none" rtlCol="0">
            <a:spAutoFit/>
          </a:bodyPr>
          <a:lstStyle/>
          <a:p>
            <a:pPr algn="ctr"/>
            <a:r>
              <a:rPr lang="zh-CN" altLang="en-US" sz="1400" b="1" dirty="0">
                <a:latin typeface="微软雅黑" pitchFamily="34" charset="-122"/>
                <a:ea typeface="微软雅黑" pitchFamily="34" charset="-122"/>
              </a:rPr>
              <a:t>基础支撑层</a:t>
            </a:r>
          </a:p>
        </p:txBody>
      </p:sp>
      <p:sp>
        <p:nvSpPr>
          <p:cNvPr id="66" name="立方体 65"/>
          <p:cNvSpPr/>
          <p:nvPr/>
        </p:nvSpPr>
        <p:spPr>
          <a:xfrm>
            <a:off x="740168" y="5175118"/>
            <a:ext cx="1095090" cy="382124"/>
          </a:xfrm>
          <a:prstGeom prst="cube">
            <a:avLst>
              <a:gd name="adj" fmla="val 57642"/>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dirty="0">
              <a:solidFill>
                <a:schemeClr val="tx1"/>
              </a:solidFill>
            </a:endParaRPr>
          </a:p>
        </p:txBody>
      </p:sp>
      <p:pic>
        <p:nvPicPr>
          <p:cNvPr id="67" name="Picture 20" descr="network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1013828" y="5018889"/>
            <a:ext cx="526472" cy="361405"/>
          </a:xfrm>
          <a:prstGeom prst="rect">
            <a:avLst/>
          </a:prstGeom>
          <a:noFill/>
          <a:ln w="9525">
            <a:noFill/>
            <a:miter lim="800000"/>
            <a:headEnd/>
            <a:tailEnd/>
          </a:ln>
          <a:effectLst>
            <a:outerShdw blurRad="50800" dist="26940" dir="5400000" algn="tl" rotWithShape="0">
              <a:srgbClr val="0D0D0D">
                <a:alpha val="42999"/>
              </a:srgbClr>
            </a:outerShdw>
          </a:effectLst>
        </p:spPr>
      </p:pic>
      <p:grpSp>
        <p:nvGrpSpPr>
          <p:cNvPr id="98" name="组合 97"/>
          <p:cNvGrpSpPr/>
          <p:nvPr/>
        </p:nvGrpSpPr>
        <p:grpSpPr>
          <a:xfrm>
            <a:off x="4243652" y="5051023"/>
            <a:ext cx="598687" cy="677743"/>
            <a:chOff x="3427532" y="7297392"/>
            <a:chExt cx="825299" cy="934280"/>
          </a:xfrm>
        </p:grpSpPr>
        <p:pic>
          <p:nvPicPr>
            <p:cNvPr id="86" name="Picture 4" descr="ICON_Datacenter_1_R2_Q308"/>
            <p:cNvPicPr>
              <a:picLocks noChangeAspect="1" noChangeArrowheads="1"/>
            </p:cNvPicPr>
            <p:nvPr/>
          </p:nvPicPr>
          <p:blipFill>
            <a:blip r:embed="rId7" cstate="print"/>
            <a:srcRect/>
            <a:stretch>
              <a:fillRect/>
            </a:stretch>
          </p:blipFill>
          <p:spPr bwMode="auto">
            <a:xfrm>
              <a:off x="3427532" y="7297392"/>
              <a:ext cx="341345" cy="653007"/>
            </a:xfrm>
            <a:prstGeom prst="rect">
              <a:avLst/>
            </a:prstGeom>
            <a:noFill/>
            <a:ln w="9525">
              <a:noFill/>
              <a:miter lim="800000"/>
              <a:headEnd/>
              <a:tailEnd/>
            </a:ln>
          </p:spPr>
        </p:pic>
        <p:pic>
          <p:nvPicPr>
            <p:cNvPr id="87" name="Picture 4" descr="ICON_Datacenter_1_R2_Q308"/>
            <p:cNvPicPr>
              <a:picLocks noChangeAspect="1" noChangeArrowheads="1"/>
            </p:cNvPicPr>
            <p:nvPr/>
          </p:nvPicPr>
          <p:blipFill>
            <a:blip r:embed="rId7" cstate="print"/>
            <a:srcRect/>
            <a:stretch>
              <a:fillRect/>
            </a:stretch>
          </p:blipFill>
          <p:spPr bwMode="auto">
            <a:xfrm>
              <a:off x="3667441" y="7438029"/>
              <a:ext cx="341345" cy="653007"/>
            </a:xfrm>
            <a:prstGeom prst="rect">
              <a:avLst/>
            </a:prstGeom>
            <a:noFill/>
            <a:ln w="9525">
              <a:noFill/>
              <a:miter lim="800000"/>
              <a:headEnd/>
              <a:tailEnd/>
            </a:ln>
          </p:spPr>
        </p:pic>
        <p:pic>
          <p:nvPicPr>
            <p:cNvPr id="88" name="Picture 4" descr="ICON_Datacenter_1_R2_Q308"/>
            <p:cNvPicPr>
              <a:picLocks noChangeAspect="1" noChangeArrowheads="1"/>
            </p:cNvPicPr>
            <p:nvPr/>
          </p:nvPicPr>
          <p:blipFill>
            <a:blip r:embed="rId7" cstate="print"/>
            <a:srcRect/>
            <a:stretch>
              <a:fillRect/>
            </a:stretch>
          </p:blipFill>
          <p:spPr bwMode="auto">
            <a:xfrm>
              <a:off x="3911486" y="7578665"/>
              <a:ext cx="341345" cy="653007"/>
            </a:xfrm>
            <a:prstGeom prst="rect">
              <a:avLst/>
            </a:prstGeom>
            <a:noFill/>
            <a:ln w="9525">
              <a:noFill/>
              <a:miter lim="800000"/>
              <a:headEnd/>
              <a:tailEnd/>
            </a:ln>
          </p:spPr>
        </p:pic>
      </p:grpSp>
      <p:grpSp>
        <p:nvGrpSpPr>
          <p:cNvPr id="99" name="组合 98"/>
          <p:cNvGrpSpPr/>
          <p:nvPr/>
        </p:nvGrpSpPr>
        <p:grpSpPr>
          <a:xfrm>
            <a:off x="2313441" y="5091362"/>
            <a:ext cx="1223000" cy="577864"/>
            <a:chOff x="4988129" y="7431369"/>
            <a:chExt cx="1685925" cy="796594"/>
          </a:xfrm>
        </p:grpSpPr>
        <p:pic>
          <p:nvPicPr>
            <p:cNvPr id="89" name="Picture 22" descr="ICON_StorageArray_Q408"/>
            <p:cNvPicPr>
              <a:picLocks noChangeAspect="1" noChangeArrowheads="1"/>
            </p:cNvPicPr>
            <p:nvPr/>
          </p:nvPicPr>
          <p:blipFill>
            <a:blip r:embed="rId8" cstate="print"/>
            <a:srcRect/>
            <a:stretch>
              <a:fillRect/>
            </a:stretch>
          </p:blipFill>
          <p:spPr bwMode="auto">
            <a:xfrm>
              <a:off x="4988129" y="7646938"/>
              <a:ext cx="695325" cy="575006"/>
            </a:xfrm>
            <a:prstGeom prst="rect">
              <a:avLst/>
            </a:prstGeom>
            <a:noFill/>
            <a:ln w="9525">
              <a:noFill/>
              <a:miter lim="800000"/>
              <a:headEnd/>
              <a:tailEnd/>
            </a:ln>
          </p:spPr>
        </p:pic>
        <p:pic>
          <p:nvPicPr>
            <p:cNvPr id="90" name="Picture 22" descr="ICON_StorageArray_Q408"/>
            <p:cNvPicPr>
              <a:picLocks noChangeAspect="1" noChangeArrowheads="1"/>
            </p:cNvPicPr>
            <p:nvPr/>
          </p:nvPicPr>
          <p:blipFill>
            <a:blip r:embed="rId8" cstate="print"/>
            <a:srcRect/>
            <a:stretch>
              <a:fillRect/>
            </a:stretch>
          </p:blipFill>
          <p:spPr bwMode="auto">
            <a:xfrm>
              <a:off x="4988129" y="7437388"/>
              <a:ext cx="695325" cy="575006"/>
            </a:xfrm>
            <a:prstGeom prst="rect">
              <a:avLst/>
            </a:prstGeom>
            <a:noFill/>
            <a:ln w="9525">
              <a:noFill/>
              <a:miter lim="800000"/>
              <a:headEnd/>
              <a:tailEnd/>
            </a:ln>
          </p:spPr>
        </p:pic>
        <p:pic>
          <p:nvPicPr>
            <p:cNvPr id="91" name="Picture 22" descr="ICON_StorageArray_Q408"/>
            <p:cNvPicPr>
              <a:picLocks noChangeAspect="1" noChangeArrowheads="1"/>
            </p:cNvPicPr>
            <p:nvPr/>
          </p:nvPicPr>
          <p:blipFill>
            <a:blip r:embed="rId9" cstate="print"/>
            <a:srcRect/>
            <a:stretch>
              <a:fillRect/>
            </a:stretch>
          </p:blipFill>
          <p:spPr bwMode="auto">
            <a:xfrm>
              <a:off x="5473904" y="7640919"/>
              <a:ext cx="695325" cy="587044"/>
            </a:xfrm>
            <a:prstGeom prst="rect">
              <a:avLst/>
            </a:prstGeom>
            <a:noFill/>
            <a:ln w="9525">
              <a:noFill/>
              <a:miter lim="800000"/>
              <a:headEnd/>
              <a:tailEnd/>
            </a:ln>
          </p:spPr>
        </p:pic>
        <p:pic>
          <p:nvPicPr>
            <p:cNvPr id="92" name="Picture 22" descr="ICON_StorageArray_Q408"/>
            <p:cNvPicPr>
              <a:picLocks noChangeAspect="1" noChangeArrowheads="1"/>
            </p:cNvPicPr>
            <p:nvPr/>
          </p:nvPicPr>
          <p:blipFill>
            <a:blip r:embed="rId9" cstate="print"/>
            <a:srcRect/>
            <a:stretch>
              <a:fillRect/>
            </a:stretch>
          </p:blipFill>
          <p:spPr bwMode="auto">
            <a:xfrm>
              <a:off x="5473904" y="7431369"/>
              <a:ext cx="695325" cy="587044"/>
            </a:xfrm>
            <a:prstGeom prst="rect">
              <a:avLst/>
            </a:prstGeom>
            <a:noFill/>
            <a:ln w="9525">
              <a:noFill/>
              <a:miter lim="800000"/>
              <a:headEnd/>
              <a:tailEnd/>
            </a:ln>
          </p:spPr>
        </p:pic>
        <p:pic>
          <p:nvPicPr>
            <p:cNvPr id="93" name="Picture 22" descr="ICON_StorageArray_Q408"/>
            <p:cNvPicPr>
              <a:picLocks noChangeAspect="1" noChangeArrowheads="1"/>
            </p:cNvPicPr>
            <p:nvPr/>
          </p:nvPicPr>
          <p:blipFill>
            <a:blip r:embed="rId9" cstate="print"/>
            <a:srcRect/>
            <a:stretch>
              <a:fillRect/>
            </a:stretch>
          </p:blipFill>
          <p:spPr bwMode="auto">
            <a:xfrm>
              <a:off x="5978729" y="7640919"/>
              <a:ext cx="695325" cy="587044"/>
            </a:xfrm>
            <a:prstGeom prst="rect">
              <a:avLst/>
            </a:prstGeom>
            <a:noFill/>
            <a:ln w="9525">
              <a:noFill/>
              <a:miter lim="800000"/>
              <a:headEnd/>
              <a:tailEnd/>
            </a:ln>
          </p:spPr>
        </p:pic>
        <p:pic>
          <p:nvPicPr>
            <p:cNvPr id="94" name="Picture 22" descr="ICON_StorageArray_Q408"/>
            <p:cNvPicPr>
              <a:picLocks noChangeAspect="1" noChangeArrowheads="1"/>
            </p:cNvPicPr>
            <p:nvPr/>
          </p:nvPicPr>
          <p:blipFill>
            <a:blip r:embed="rId9" cstate="print"/>
            <a:srcRect/>
            <a:stretch>
              <a:fillRect/>
            </a:stretch>
          </p:blipFill>
          <p:spPr bwMode="auto">
            <a:xfrm>
              <a:off x="5978729" y="7431369"/>
              <a:ext cx="695325" cy="587044"/>
            </a:xfrm>
            <a:prstGeom prst="rect">
              <a:avLst/>
            </a:prstGeom>
            <a:noFill/>
            <a:ln w="9525">
              <a:noFill/>
              <a:miter lim="800000"/>
              <a:headEnd/>
              <a:tailEnd/>
            </a:ln>
          </p:spPr>
        </p:pic>
      </p:grpSp>
      <p:grpSp>
        <p:nvGrpSpPr>
          <p:cNvPr id="100" name="组合 99"/>
          <p:cNvGrpSpPr/>
          <p:nvPr/>
        </p:nvGrpSpPr>
        <p:grpSpPr>
          <a:xfrm>
            <a:off x="5556039" y="5189478"/>
            <a:ext cx="853377" cy="452779"/>
            <a:chOff x="7183332" y="7577856"/>
            <a:chExt cx="1176393" cy="624163"/>
          </a:xfrm>
        </p:grpSpPr>
        <p:pic>
          <p:nvPicPr>
            <p:cNvPr id="95" name="Picture 357" descr="ICON_NIC_Q308"/>
            <p:cNvPicPr>
              <a:picLocks noChangeAspect="1" noChangeArrowheads="1"/>
            </p:cNvPicPr>
            <p:nvPr/>
          </p:nvPicPr>
          <p:blipFill>
            <a:blip r:embed="rId10" cstate="print"/>
            <a:srcRect/>
            <a:stretch>
              <a:fillRect/>
            </a:stretch>
          </p:blipFill>
          <p:spPr bwMode="auto">
            <a:xfrm>
              <a:off x="7183332" y="7577856"/>
              <a:ext cx="528693" cy="624163"/>
            </a:xfrm>
            <a:prstGeom prst="rect">
              <a:avLst/>
            </a:prstGeom>
            <a:noFill/>
            <a:ln w="9525">
              <a:noFill/>
              <a:miter lim="800000"/>
              <a:headEnd/>
              <a:tailEnd/>
            </a:ln>
          </p:spPr>
        </p:pic>
        <p:pic>
          <p:nvPicPr>
            <p:cNvPr id="96" name="Picture 357" descr="ICON_NIC_Q308"/>
            <p:cNvPicPr>
              <a:picLocks noChangeAspect="1" noChangeArrowheads="1"/>
            </p:cNvPicPr>
            <p:nvPr/>
          </p:nvPicPr>
          <p:blipFill>
            <a:blip r:embed="rId10" cstate="print"/>
            <a:srcRect/>
            <a:stretch>
              <a:fillRect/>
            </a:stretch>
          </p:blipFill>
          <p:spPr bwMode="auto">
            <a:xfrm>
              <a:off x="7507182" y="7577856"/>
              <a:ext cx="528693" cy="624163"/>
            </a:xfrm>
            <a:prstGeom prst="rect">
              <a:avLst/>
            </a:prstGeom>
            <a:noFill/>
            <a:ln w="9525">
              <a:noFill/>
              <a:miter lim="800000"/>
              <a:headEnd/>
              <a:tailEnd/>
            </a:ln>
          </p:spPr>
        </p:pic>
        <p:pic>
          <p:nvPicPr>
            <p:cNvPr id="97" name="Picture 357" descr="ICON_NIC_Q308"/>
            <p:cNvPicPr>
              <a:picLocks noChangeAspect="1" noChangeArrowheads="1"/>
            </p:cNvPicPr>
            <p:nvPr/>
          </p:nvPicPr>
          <p:blipFill>
            <a:blip r:embed="rId10" cstate="print"/>
            <a:srcRect/>
            <a:stretch>
              <a:fillRect/>
            </a:stretch>
          </p:blipFill>
          <p:spPr bwMode="auto">
            <a:xfrm>
              <a:off x="7831032" y="7577856"/>
              <a:ext cx="528693" cy="624163"/>
            </a:xfrm>
            <a:prstGeom prst="rect">
              <a:avLst/>
            </a:prstGeom>
            <a:noFill/>
            <a:ln w="9525">
              <a:noFill/>
              <a:miter lim="800000"/>
              <a:headEnd/>
              <a:tailEnd/>
            </a:ln>
          </p:spPr>
        </p:pic>
      </p:grpSp>
      <p:sp>
        <p:nvSpPr>
          <p:cNvPr id="101" name="矩形 100"/>
          <p:cNvSpPr/>
          <p:nvPr/>
        </p:nvSpPr>
        <p:spPr>
          <a:xfrm>
            <a:off x="4299590" y="5711898"/>
            <a:ext cx="595035" cy="338554"/>
          </a:xfrm>
          <a:prstGeom prst="rect">
            <a:avLst/>
          </a:prstGeom>
        </p:spPr>
        <p:txBody>
          <a:bodyPr wrap="none">
            <a:spAutoFit/>
          </a:bodyPr>
          <a:lstStyle/>
          <a:p>
            <a:pPr algn="ctr" eaLnBrk="0" hangingPunct="0"/>
            <a:r>
              <a:rPr kumimoji="1" lang="zh-CN" altLang="en-US" sz="1600" dirty="0">
                <a:solidFill>
                  <a:schemeClr val="bg1"/>
                </a:solidFill>
                <a:latin typeface="Microsoft YaHei" charset="-122"/>
                <a:ea typeface="Microsoft YaHei" charset="-122"/>
                <a:cs typeface="Microsoft YaHei" charset="-122"/>
              </a:rPr>
              <a:t>储存</a:t>
            </a:r>
          </a:p>
        </p:txBody>
      </p:sp>
      <p:sp>
        <p:nvSpPr>
          <p:cNvPr id="102" name="矩形 101"/>
          <p:cNvSpPr/>
          <p:nvPr/>
        </p:nvSpPr>
        <p:spPr>
          <a:xfrm>
            <a:off x="2711624" y="5711372"/>
            <a:ext cx="595035" cy="338554"/>
          </a:xfrm>
          <a:prstGeom prst="rect">
            <a:avLst/>
          </a:prstGeom>
        </p:spPr>
        <p:txBody>
          <a:bodyPr wrap="none">
            <a:spAutoFit/>
          </a:bodyPr>
          <a:lstStyle/>
          <a:p>
            <a:pPr algn="ctr" eaLnBrk="0" hangingPunct="0"/>
            <a:r>
              <a:rPr kumimoji="1" lang="zh-CN" altLang="en-US" sz="1600" dirty="0">
                <a:solidFill>
                  <a:schemeClr val="bg1"/>
                </a:solidFill>
                <a:latin typeface="Microsoft YaHei" charset="-122"/>
                <a:ea typeface="Microsoft YaHei" charset="-122"/>
                <a:cs typeface="Microsoft YaHei" charset="-122"/>
              </a:rPr>
              <a:t>计算</a:t>
            </a:r>
          </a:p>
        </p:txBody>
      </p:sp>
      <p:sp>
        <p:nvSpPr>
          <p:cNvPr id="103" name="矩形 102"/>
          <p:cNvSpPr/>
          <p:nvPr/>
        </p:nvSpPr>
        <p:spPr>
          <a:xfrm>
            <a:off x="5662250" y="5711372"/>
            <a:ext cx="595035" cy="338554"/>
          </a:xfrm>
          <a:prstGeom prst="rect">
            <a:avLst/>
          </a:prstGeom>
        </p:spPr>
        <p:txBody>
          <a:bodyPr wrap="none">
            <a:spAutoFit/>
          </a:bodyPr>
          <a:lstStyle/>
          <a:p>
            <a:pPr algn="ctr" eaLnBrk="0" hangingPunct="0"/>
            <a:r>
              <a:rPr kumimoji="1" lang="zh-CN" altLang="en-US" sz="1600" dirty="0">
                <a:solidFill>
                  <a:schemeClr val="bg1"/>
                </a:solidFill>
                <a:latin typeface="Microsoft YaHei" charset="-122"/>
                <a:ea typeface="Microsoft YaHei" charset="-122"/>
                <a:cs typeface="Microsoft YaHei" charset="-122"/>
              </a:rPr>
              <a:t>网络</a:t>
            </a:r>
          </a:p>
        </p:txBody>
      </p:sp>
      <p:pic>
        <p:nvPicPr>
          <p:cNvPr id="104" name="图片 103"/>
          <p:cNvPicPr>
            <a:picLocks noChangeAspect="1"/>
          </p:cNvPicPr>
          <p:nvPr/>
        </p:nvPicPr>
        <p:blipFill>
          <a:blip r:embed="rId11">
            <a:clrChange>
              <a:clrFrom>
                <a:srgbClr val="FEFFFE"/>
              </a:clrFrom>
              <a:clrTo>
                <a:srgbClr val="FEFFFE">
                  <a:alpha val="0"/>
                </a:srgbClr>
              </a:clrTo>
            </a:clrChange>
          </a:blip>
          <a:stretch>
            <a:fillRect/>
          </a:stretch>
        </p:blipFill>
        <p:spPr>
          <a:xfrm>
            <a:off x="7002509" y="5175118"/>
            <a:ext cx="480296" cy="475030"/>
          </a:xfrm>
          <a:prstGeom prst="rect">
            <a:avLst/>
          </a:prstGeom>
        </p:spPr>
      </p:pic>
      <p:sp>
        <p:nvSpPr>
          <p:cNvPr id="105" name="矩形 104"/>
          <p:cNvSpPr/>
          <p:nvPr/>
        </p:nvSpPr>
        <p:spPr>
          <a:xfrm>
            <a:off x="6747693" y="5679043"/>
            <a:ext cx="1005403" cy="338554"/>
          </a:xfrm>
          <a:prstGeom prst="rect">
            <a:avLst/>
          </a:prstGeom>
        </p:spPr>
        <p:txBody>
          <a:bodyPr wrap="none">
            <a:spAutoFit/>
          </a:bodyPr>
          <a:lstStyle/>
          <a:p>
            <a:pPr algn="ctr" eaLnBrk="0" hangingPunct="0"/>
            <a:r>
              <a:rPr kumimoji="1" lang="zh-CN" altLang="en-US" sz="1600" dirty="0">
                <a:solidFill>
                  <a:schemeClr val="bg1"/>
                </a:solidFill>
                <a:latin typeface="Microsoft YaHei" charset="-122"/>
                <a:ea typeface="Microsoft YaHei" charset="-122"/>
                <a:cs typeface="Microsoft YaHei" charset="-122"/>
              </a:rPr>
              <a:t>系统软件</a:t>
            </a:r>
          </a:p>
        </p:txBody>
      </p:sp>
      <p:sp>
        <p:nvSpPr>
          <p:cNvPr id="106" name="矩形 105"/>
          <p:cNvSpPr/>
          <p:nvPr/>
        </p:nvSpPr>
        <p:spPr>
          <a:xfrm>
            <a:off x="9234696" y="4989074"/>
            <a:ext cx="2455868" cy="896015"/>
          </a:xfrm>
          <a:prstGeom prst="rect">
            <a:avLst/>
          </a:prstGeom>
          <a:noFill/>
        </p:spPr>
        <p:txBody>
          <a:bodyPr wrap="square">
            <a:spAutoFit/>
          </a:bodyPr>
          <a:lstStyle/>
          <a:p>
            <a:r>
              <a:rPr lang="zh-CN" altLang="en-US" sz="1741" dirty="0">
                <a:solidFill>
                  <a:schemeClr val="bg1"/>
                </a:solidFill>
                <a:latin typeface="微软雅黑" panose="020B0503020204020204" pitchFamily="34" charset="-122"/>
                <a:ea typeface="微软雅黑" panose="020B0503020204020204" pitchFamily="34" charset="-122"/>
              </a:rPr>
              <a:t>基础设施，可以选择高性能单个服务器、集群计算机、云计算等</a:t>
            </a:r>
          </a:p>
        </p:txBody>
      </p:sp>
      <p:sp>
        <p:nvSpPr>
          <p:cNvPr id="107" name="矩形 106"/>
          <p:cNvSpPr/>
          <p:nvPr/>
        </p:nvSpPr>
        <p:spPr>
          <a:xfrm>
            <a:off x="9196683" y="3856938"/>
            <a:ext cx="2436322" cy="896015"/>
          </a:xfrm>
          <a:prstGeom prst="rect">
            <a:avLst/>
          </a:prstGeom>
        </p:spPr>
        <p:txBody>
          <a:bodyPr wrap="square">
            <a:spAutoFit/>
          </a:bodyPr>
          <a:lstStyle/>
          <a:p>
            <a:r>
              <a:rPr lang="zh-CN" altLang="en-US" sz="1741" dirty="0">
                <a:solidFill>
                  <a:schemeClr val="bg1"/>
                </a:solidFill>
                <a:latin typeface="微软雅黑" panose="020B0503020204020204" pitchFamily="34" charset="-122"/>
                <a:ea typeface="微软雅黑" panose="020B0503020204020204" pitchFamily="34" charset="-122"/>
              </a:rPr>
              <a:t>数据源，可以选择文件目录、在线影像服务、云存储等</a:t>
            </a:r>
          </a:p>
        </p:txBody>
      </p:sp>
      <p:sp>
        <p:nvSpPr>
          <p:cNvPr id="108" name="右箭头 107"/>
          <p:cNvSpPr/>
          <p:nvPr/>
        </p:nvSpPr>
        <p:spPr>
          <a:xfrm>
            <a:off x="8565030" y="4205989"/>
            <a:ext cx="551251" cy="2623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9" name="右箭头 108"/>
          <p:cNvSpPr/>
          <p:nvPr/>
        </p:nvSpPr>
        <p:spPr>
          <a:xfrm>
            <a:off x="8569587" y="5310474"/>
            <a:ext cx="547215" cy="2623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0" name="矩形 109"/>
          <p:cNvSpPr/>
          <p:nvPr/>
        </p:nvSpPr>
        <p:spPr>
          <a:xfrm>
            <a:off x="9196683" y="2713597"/>
            <a:ext cx="2299955" cy="628121"/>
          </a:xfrm>
          <a:prstGeom prst="rect">
            <a:avLst/>
          </a:prstGeom>
        </p:spPr>
        <p:txBody>
          <a:bodyPr wrap="square">
            <a:spAutoFit/>
          </a:bodyPr>
          <a:lstStyle/>
          <a:p>
            <a:r>
              <a:rPr lang="zh-CN" altLang="en-US" sz="1741" dirty="0">
                <a:solidFill>
                  <a:schemeClr val="bg1"/>
                </a:solidFill>
                <a:latin typeface="微软雅黑" panose="020B0503020204020204" pitchFamily="34" charset="-122"/>
                <a:ea typeface="微软雅黑" panose="020B0503020204020204" pitchFamily="34" charset="-122"/>
              </a:rPr>
              <a:t>标准</a:t>
            </a:r>
            <a:r>
              <a:rPr lang="en-US" altLang="zh-CN" sz="1741" dirty="0">
                <a:solidFill>
                  <a:schemeClr val="bg1"/>
                </a:solidFill>
                <a:latin typeface="微软雅黑" panose="020B0503020204020204" pitchFamily="34" charset="-122"/>
                <a:ea typeface="微软雅黑" panose="020B0503020204020204" pitchFamily="34" charset="-122"/>
              </a:rPr>
              <a:t>REST</a:t>
            </a:r>
            <a:r>
              <a:rPr lang="zh-CN" altLang="en-US" sz="1741" dirty="0">
                <a:solidFill>
                  <a:schemeClr val="bg1"/>
                </a:solidFill>
                <a:latin typeface="微软雅黑" panose="020B0503020204020204" pitchFamily="34" charset="-122"/>
                <a:ea typeface="微软雅黑" panose="020B0503020204020204" pitchFamily="34" charset="-122"/>
              </a:rPr>
              <a:t>的</a:t>
            </a:r>
            <a:r>
              <a:rPr lang="zh-CN" altLang="zh-CN" sz="1741" dirty="0">
                <a:solidFill>
                  <a:schemeClr val="bg1"/>
                </a:solidFill>
                <a:latin typeface="微软雅黑" panose="020B0503020204020204" pitchFamily="34" charset="-122"/>
                <a:ea typeface="微软雅黑" panose="020B0503020204020204" pitchFamily="34" charset="-122"/>
              </a:rPr>
              <a:t>遥感影像</a:t>
            </a:r>
            <a:r>
              <a:rPr lang="zh-CN" altLang="en-US" sz="1741" dirty="0">
                <a:solidFill>
                  <a:schemeClr val="bg1"/>
                </a:solidFill>
                <a:latin typeface="微软雅黑" panose="020B0503020204020204" pitchFamily="34" charset="-122"/>
                <a:ea typeface="微软雅黑" panose="020B0503020204020204" pitchFamily="34" charset="-122"/>
              </a:rPr>
              <a:t>功能</a:t>
            </a:r>
            <a:r>
              <a:rPr lang="zh-CN" altLang="zh-CN" sz="1741" dirty="0">
                <a:solidFill>
                  <a:schemeClr val="bg1"/>
                </a:solidFill>
                <a:latin typeface="微软雅黑" panose="020B0503020204020204" pitchFamily="34" charset="-122"/>
                <a:ea typeface="微软雅黑" panose="020B0503020204020204" pitchFamily="34" charset="-122"/>
              </a:rPr>
              <a:t>服务</a:t>
            </a:r>
            <a:endParaRPr lang="zh-CN" altLang="en-US" sz="1741" dirty="0">
              <a:solidFill>
                <a:schemeClr val="bg1"/>
              </a:solidFill>
              <a:latin typeface="微软雅黑" panose="020B0503020204020204" pitchFamily="34" charset="-122"/>
              <a:ea typeface="微软雅黑" panose="020B0503020204020204" pitchFamily="34" charset="-122"/>
            </a:endParaRPr>
          </a:p>
        </p:txBody>
      </p:sp>
      <p:sp>
        <p:nvSpPr>
          <p:cNvPr id="111" name="右箭头 110"/>
          <p:cNvSpPr/>
          <p:nvPr/>
        </p:nvSpPr>
        <p:spPr>
          <a:xfrm>
            <a:off x="8562081" y="2916293"/>
            <a:ext cx="563601" cy="2623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2" name="矩形 111"/>
          <p:cNvSpPr/>
          <p:nvPr/>
        </p:nvSpPr>
        <p:spPr>
          <a:xfrm>
            <a:off x="9196683" y="1506009"/>
            <a:ext cx="2611795" cy="628121"/>
          </a:xfrm>
          <a:prstGeom prst="rect">
            <a:avLst/>
          </a:prstGeom>
        </p:spPr>
        <p:txBody>
          <a:bodyPr wrap="square">
            <a:spAutoFit/>
          </a:bodyPr>
          <a:lstStyle/>
          <a:p>
            <a:r>
              <a:rPr lang="zh-CN" altLang="zh-CN" sz="1741" dirty="0">
                <a:solidFill>
                  <a:schemeClr val="bg1"/>
                </a:solidFill>
                <a:latin typeface="微软雅黑" panose="020B0503020204020204" pitchFamily="34" charset="-122"/>
                <a:ea typeface="微软雅黑" panose="020B0503020204020204" pitchFamily="34" charset="-122"/>
              </a:rPr>
              <a:t>构建</a:t>
            </a:r>
            <a:r>
              <a:rPr lang="zh-CN" altLang="en-US" sz="1741" dirty="0">
                <a:solidFill>
                  <a:schemeClr val="bg1"/>
                </a:solidFill>
                <a:latin typeface="微软雅黑" panose="020B0503020204020204" pitchFamily="34" charset="-122"/>
                <a:ea typeface="微软雅黑" panose="020B0503020204020204" pitchFamily="34" charset="-122"/>
              </a:rPr>
              <a:t>应用</a:t>
            </a:r>
            <a:r>
              <a:rPr lang="en-US" altLang="zh-CN" sz="1741" dirty="0">
                <a:solidFill>
                  <a:schemeClr val="bg1"/>
                </a:solidFill>
                <a:latin typeface="微软雅黑" panose="020B0503020204020204" pitchFamily="34" charset="-122"/>
                <a:ea typeface="微软雅黑" panose="020B0503020204020204" pitchFamily="34" charset="-122"/>
              </a:rPr>
              <a:t>APP</a:t>
            </a:r>
            <a:r>
              <a:rPr lang="zh-CN" altLang="en-US" sz="1741" dirty="0">
                <a:solidFill>
                  <a:schemeClr val="bg1"/>
                </a:solidFill>
                <a:latin typeface="微软雅黑" panose="020B0503020204020204" pitchFamily="34" charset="-122"/>
                <a:ea typeface="微软雅黑" panose="020B0503020204020204" pitchFamily="34" charset="-122"/>
              </a:rPr>
              <a:t>，主流是</a:t>
            </a:r>
            <a:r>
              <a:rPr lang="en-US" altLang="zh-CN" sz="1741" dirty="0">
                <a:solidFill>
                  <a:schemeClr val="bg1"/>
                </a:solidFill>
                <a:latin typeface="微软雅黑" panose="020B0503020204020204" pitchFamily="34" charset="-122"/>
                <a:ea typeface="微软雅黑" panose="020B0503020204020204" pitchFamily="34" charset="-122"/>
              </a:rPr>
              <a:t>B/S</a:t>
            </a:r>
            <a:r>
              <a:rPr lang="zh-CN" altLang="zh-CN" sz="1741" dirty="0">
                <a:solidFill>
                  <a:schemeClr val="bg1"/>
                </a:solidFill>
                <a:latin typeface="微软雅黑" panose="020B0503020204020204" pitchFamily="34" charset="-122"/>
                <a:ea typeface="微软雅黑" panose="020B0503020204020204" pitchFamily="34" charset="-122"/>
              </a:rPr>
              <a:t>架构的</a:t>
            </a:r>
            <a:r>
              <a:rPr lang="en-US" altLang="zh-CN" sz="1741" dirty="0">
                <a:solidFill>
                  <a:schemeClr val="bg1"/>
                </a:solidFill>
                <a:latin typeface="微软雅黑" panose="020B0503020204020204" pitchFamily="34" charset="-122"/>
                <a:ea typeface="微软雅黑" panose="020B0503020204020204" pitchFamily="34" charset="-122"/>
              </a:rPr>
              <a:t>Web</a:t>
            </a:r>
            <a:r>
              <a:rPr lang="zh-CN" altLang="zh-CN" sz="1741" dirty="0">
                <a:solidFill>
                  <a:schemeClr val="bg1"/>
                </a:solidFill>
                <a:latin typeface="微软雅黑" panose="020B0503020204020204" pitchFamily="34" charset="-122"/>
                <a:ea typeface="微软雅黑" panose="020B0503020204020204" pitchFamily="34" charset="-122"/>
              </a:rPr>
              <a:t>应用程序</a:t>
            </a:r>
            <a:endParaRPr lang="zh-CN" altLang="en-US" sz="1741" dirty="0">
              <a:solidFill>
                <a:schemeClr val="bg1"/>
              </a:solidFill>
              <a:latin typeface="微软雅黑" panose="020B0503020204020204" pitchFamily="34" charset="-122"/>
              <a:ea typeface="微软雅黑" panose="020B0503020204020204" pitchFamily="34" charset="-122"/>
            </a:endParaRPr>
          </a:p>
        </p:txBody>
      </p:sp>
      <p:sp>
        <p:nvSpPr>
          <p:cNvPr id="113" name="右箭头 112"/>
          <p:cNvSpPr/>
          <p:nvPr/>
        </p:nvSpPr>
        <p:spPr>
          <a:xfrm>
            <a:off x="8551088" y="1689515"/>
            <a:ext cx="563602" cy="2623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4" name="矩形 113"/>
          <p:cNvSpPr/>
          <p:nvPr/>
        </p:nvSpPr>
        <p:spPr>
          <a:xfrm>
            <a:off x="2134530" y="3140968"/>
            <a:ext cx="1192967" cy="360000"/>
          </a:xfrm>
          <a:prstGeom prst="rect">
            <a:avLst/>
          </a:prstGeom>
          <a:solidFill>
            <a:srgbClr val="6A63A5"/>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61" dirty="0">
                <a:latin typeface="微软雅黑" panose="020B0503020204020204" pitchFamily="34" charset="-122"/>
                <a:ea typeface="微软雅黑" panose="020B0503020204020204" pitchFamily="34" charset="-122"/>
              </a:rPr>
              <a:t>定量反演</a:t>
            </a:r>
          </a:p>
        </p:txBody>
      </p:sp>
      <p:sp>
        <p:nvSpPr>
          <p:cNvPr id="115" name="矩形 114"/>
          <p:cNvSpPr/>
          <p:nvPr/>
        </p:nvSpPr>
        <p:spPr>
          <a:xfrm>
            <a:off x="3431969" y="2717100"/>
            <a:ext cx="1201426" cy="360000"/>
          </a:xfrm>
          <a:prstGeom prst="rect">
            <a:avLst/>
          </a:prstGeom>
          <a:solidFill>
            <a:srgbClr val="6A63A5"/>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61" dirty="0">
                <a:latin typeface="微软雅黑" panose="020B0503020204020204" pitchFamily="34" charset="-122"/>
                <a:ea typeface="微软雅黑" panose="020B0503020204020204" pitchFamily="34" charset="-122"/>
              </a:rPr>
              <a:t>空间特征提取</a:t>
            </a:r>
          </a:p>
        </p:txBody>
      </p:sp>
      <p:sp>
        <p:nvSpPr>
          <p:cNvPr id="116" name="矩形 115"/>
          <p:cNvSpPr/>
          <p:nvPr/>
        </p:nvSpPr>
        <p:spPr>
          <a:xfrm>
            <a:off x="3432016" y="3140968"/>
            <a:ext cx="1201426" cy="360000"/>
          </a:xfrm>
          <a:prstGeom prst="rect">
            <a:avLst/>
          </a:prstGeom>
          <a:solidFill>
            <a:srgbClr val="6A63A5"/>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61" dirty="0">
                <a:latin typeface="微软雅黑" panose="020B0503020204020204" pitchFamily="34" charset="-122"/>
                <a:ea typeface="微软雅黑" panose="020B0503020204020204" pitchFamily="34" charset="-122"/>
              </a:rPr>
              <a:t>目标检测识别</a:t>
            </a:r>
          </a:p>
        </p:txBody>
      </p:sp>
      <p:sp>
        <p:nvSpPr>
          <p:cNvPr id="117" name="矩形 116"/>
          <p:cNvSpPr/>
          <p:nvPr/>
        </p:nvSpPr>
        <p:spPr>
          <a:xfrm>
            <a:off x="4737866" y="2713597"/>
            <a:ext cx="1201426" cy="360000"/>
          </a:xfrm>
          <a:prstGeom prst="rect">
            <a:avLst/>
          </a:prstGeom>
          <a:solidFill>
            <a:srgbClr val="6A63A5"/>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61" dirty="0">
                <a:latin typeface="微软雅黑" panose="020B0503020204020204" pitchFamily="34" charset="-122"/>
                <a:ea typeface="微软雅黑" panose="020B0503020204020204" pitchFamily="34" charset="-122"/>
              </a:rPr>
              <a:t>图像分类</a:t>
            </a:r>
          </a:p>
        </p:txBody>
      </p:sp>
      <p:sp>
        <p:nvSpPr>
          <p:cNvPr id="118" name="矩形 117"/>
          <p:cNvSpPr/>
          <p:nvPr/>
        </p:nvSpPr>
        <p:spPr>
          <a:xfrm>
            <a:off x="4737866" y="3144523"/>
            <a:ext cx="1201426" cy="360000"/>
          </a:xfrm>
          <a:prstGeom prst="rect">
            <a:avLst/>
          </a:prstGeom>
          <a:solidFill>
            <a:srgbClr val="6A63A5"/>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61" dirty="0">
                <a:latin typeface="微软雅黑" panose="020B0503020204020204" pitchFamily="34" charset="-122"/>
                <a:ea typeface="微软雅黑" panose="020B0503020204020204" pitchFamily="34" charset="-122"/>
              </a:rPr>
              <a:t>光谱分析</a:t>
            </a:r>
          </a:p>
        </p:txBody>
      </p:sp>
      <p:sp>
        <p:nvSpPr>
          <p:cNvPr id="119" name="矩形 118"/>
          <p:cNvSpPr/>
          <p:nvPr/>
        </p:nvSpPr>
        <p:spPr>
          <a:xfrm>
            <a:off x="6043764" y="2713597"/>
            <a:ext cx="1201426" cy="360000"/>
          </a:xfrm>
          <a:prstGeom prst="rect">
            <a:avLst/>
          </a:prstGeom>
          <a:solidFill>
            <a:srgbClr val="6A63A5"/>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61" dirty="0">
                <a:latin typeface="微软雅黑" panose="020B0503020204020204" pitchFamily="34" charset="-122"/>
                <a:ea typeface="微软雅黑" panose="020B0503020204020204" pitchFamily="34" charset="-122"/>
              </a:rPr>
              <a:t>图像动态检测</a:t>
            </a:r>
          </a:p>
        </p:txBody>
      </p:sp>
      <p:sp>
        <p:nvSpPr>
          <p:cNvPr id="120" name="矩形 119"/>
          <p:cNvSpPr/>
          <p:nvPr/>
        </p:nvSpPr>
        <p:spPr>
          <a:xfrm>
            <a:off x="6043764" y="3144523"/>
            <a:ext cx="1201426" cy="360000"/>
          </a:xfrm>
          <a:prstGeom prst="rect">
            <a:avLst/>
          </a:prstGeom>
          <a:solidFill>
            <a:srgbClr val="6A63A5"/>
          </a:solid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61" dirty="0">
                <a:latin typeface="微软雅黑" panose="020B0503020204020204" pitchFamily="34" charset="-122"/>
                <a:ea typeface="微软雅黑" panose="020B0503020204020204" pitchFamily="34" charset="-122"/>
              </a:rPr>
              <a:t>其他遥感功能</a:t>
            </a:r>
          </a:p>
        </p:txBody>
      </p:sp>
      <p:sp>
        <p:nvSpPr>
          <p:cNvPr id="121" name="圆角矩形 120"/>
          <p:cNvSpPr/>
          <p:nvPr/>
        </p:nvSpPr>
        <p:spPr>
          <a:xfrm>
            <a:off x="7349661" y="2724716"/>
            <a:ext cx="933484" cy="319705"/>
          </a:xfrm>
          <a:prstGeom prst="roundRect">
            <a:avLst/>
          </a:prstGeom>
          <a:ln>
            <a:solidFill>
              <a:srgbClr val="6A63A5"/>
            </a:solidFill>
          </a:ln>
        </p:spPr>
        <p:style>
          <a:lnRef idx="2">
            <a:schemeClr val="accent1"/>
          </a:lnRef>
          <a:fillRef idx="1">
            <a:schemeClr val="lt1"/>
          </a:fillRef>
          <a:effectRef idx="0">
            <a:schemeClr val="accent1"/>
          </a:effectRef>
          <a:fontRef idx="minor">
            <a:schemeClr val="dk1"/>
          </a:fontRef>
        </p:style>
        <p:txBody>
          <a:bodyPr lIns="26115" rIns="26115" rtlCol="0" anchor="ctr"/>
          <a:lstStyle/>
          <a:p>
            <a:pPr algn="ctr"/>
            <a:r>
              <a:rPr lang="zh-CN" altLang="en-US" sz="1161" dirty="0">
                <a:latin typeface="微软雅黑" panose="020B0503020204020204" pitchFamily="34" charset="-122"/>
                <a:ea typeface="微软雅黑" panose="020B0503020204020204" pitchFamily="34" charset="-122"/>
              </a:rPr>
              <a:t>模型库</a:t>
            </a:r>
            <a:endParaRPr lang="en-US" altLang="zh-CN" sz="1161" dirty="0">
              <a:latin typeface="微软雅黑" panose="020B0503020204020204" pitchFamily="34" charset="-122"/>
              <a:ea typeface="微软雅黑" panose="020B0503020204020204" pitchFamily="34" charset="-122"/>
            </a:endParaRPr>
          </a:p>
        </p:txBody>
      </p:sp>
      <p:sp>
        <p:nvSpPr>
          <p:cNvPr id="122" name="圆角矩形 121"/>
          <p:cNvSpPr/>
          <p:nvPr/>
        </p:nvSpPr>
        <p:spPr>
          <a:xfrm>
            <a:off x="7349661" y="3167036"/>
            <a:ext cx="933484" cy="319705"/>
          </a:xfrm>
          <a:prstGeom prst="roundRect">
            <a:avLst/>
          </a:prstGeom>
          <a:ln>
            <a:solidFill>
              <a:srgbClr val="6A63A5"/>
            </a:solidFill>
          </a:ln>
        </p:spPr>
        <p:style>
          <a:lnRef idx="2">
            <a:schemeClr val="accent1"/>
          </a:lnRef>
          <a:fillRef idx="1">
            <a:schemeClr val="lt1"/>
          </a:fillRef>
          <a:effectRef idx="0">
            <a:schemeClr val="accent1"/>
          </a:effectRef>
          <a:fontRef idx="minor">
            <a:schemeClr val="dk1"/>
          </a:fontRef>
        </p:style>
        <p:txBody>
          <a:bodyPr lIns="26115" rIns="26115" rtlCol="0" anchor="ctr"/>
          <a:lstStyle/>
          <a:p>
            <a:pPr algn="ctr"/>
            <a:r>
              <a:rPr lang="zh-CN" altLang="en-US" sz="1161" dirty="0">
                <a:latin typeface="微软雅黑" panose="020B0503020204020204" pitchFamily="34" charset="-122"/>
                <a:ea typeface="微软雅黑" panose="020B0503020204020204" pitchFamily="34" charset="-122"/>
              </a:rPr>
              <a:t>算法库</a:t>
            </a:r>
            <a:endParaRPr lang="en-US" altLang="zh-CN" sz="116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130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D5029E-C460-4DD9-AEB6-42F7C5F6C59E}"/>
              </a:ext>
            </a:extLst>
          </p:cNvPr>
          <p:cNvSpPr>
            <a:spLocks noGrp="1"/>
          </p:cNvSpPr>
          <p:nvPr>
            <p:ph type="ctrTitle"/>
          </p:nvPr>
        </p:nvSpPr>
        <p:spPr/>
        <p:txBody>
          <a:bodyPr/>
          <a:lstStyle/>
          <a:p>
            <a:r>
              <a:rPr lang="zh-CN" altLang="en-US" dirty="0"/>
              <a:t>典型应用</a:t>
            </a:r>
          </a:p>
        </p:txBody>
      </p:sp>
    </p:spTree>
    <p:extLst>
      <p:ext uri="{BB962C8B-B14F-4D97-AF65-F5344CB8AC3E}">
        <p14:creationId xmlns:p14="http://schemas.microsoft.com/office/powerpoint/2010/main" val="200545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5972" y="260650"/>
            <a:ext cx="9406467" cy="533921"/>
          </a:xfrm>
        </p:spPr>
        <p:txBody>
          <a:bodyPr/>
          <a:lstStyle/>
          <a:p>
            <a:r>
              <a:rPr lang="en-US" altLang="zh-CN" dirty="0"/>
              <a:t>ENVI Services Engine</a:t>
            </a:r>
            <a:r>
              <a:rPr lang="zh-CN" altLang="en-US" dirty="0"/>
              <a:t>服务器遥感软件应用模式</a:t>
            </a:r>
          </a:p>
        </p:txBody>
      </p:sp>
      <p:sp>
        <p:nvSpPr>
          <p:cNvPr id="3" name="内容占位符 2"/>
          <p:cNvSpPr>
            <a:spLocks noGrp="1"/>
          </p:cNvSpPr>
          <p:nvPr>
            <p:ph sz="quarter" idx="10"/>
          </p:nvPr>
        </p:nvSpPr>
        <p:spPr>
          <a:xfrm>
            <a:off x="625971" y="1268765"/>
            <a:ext cx="11014645" cy="4855269"/>
          </a:xfrm>
        </p:spPr>
        <p:txBody>
          <a:bodyPr/>
          <a:lstStyle/>
          <a:p>
            <a:r>
              <a:rPr lang="zh-CN" altLang="zh-CN" dirty="0"/>
              <a:t>高效的</a:t>
            </a:r>
            <a:r>
              <a:rPr lang="zh-CN" altLang="zh-CN" dirty="0">
                <a:solidFill>
                  <a:srgbClr val="FF0000"/>
                </a:solidFill>
              </a:rPr>
              <a:t>影像处理</a:t>
            </a:r>
            <a:r>
              <a:rPr lang="zh-CN" altLang="en-US" dirty="0"/>
              <a:t>（栅格计算）</a:t>
            </a:r>
            <a:endParaRPr lang="en-US" altLang="zh-CN" dirty="0"/>
          </a:p>
          <a:p>
            <a:pPr lvl="1"/>
            <a:r>
              <a:rPr lang="zh-CN" altLang="en-US" dirty="0"/>
              <a:t>服务器硬件资源</a:t>
            </a:r>
            <a:endParaRPr lang="en-US" altLang="zh-CN" dirty="0"/>
          </a:p>
          <a:p>
            <a:pPr lvl="1"/>
            <a:r>
              <a:rPr lang="zh-CN" altLang="zh-CN" dirty="0"/>
              <a:t>支持并行处理和分布式处理</a:t>
            </a:r>
            <a:endParaRPr lang="en-US" altLang="zh-CN" dirty="0"/>
          </a:p>
          <a:p>
            <a:pPr lvl="1"/>
            <a:r>
              <a:rPr lang="zh-CN" altLang="zh-CN" dirty="0"/>
              <a:t>可伸缩的负载均衡机制</a:t>
            </a:r>
            <a:endParaRPr lang="en-US" altLang="zh-CN" dirty="0"/>
          </a:p>
          <a:p>
            <a:pPr lvl="1"/>
            <a:r>
              <a:rPr lang="zh-CN" altLang="zh-CN" dirty="0"/>
              <a:t>分析功能传递到数据</a:t>
            </a:r>
            <a:endParaRPr lang="en-US" altLang="zh-CN" dirty="0"/>
          </a:p>
          <a:p>
            <a:r>
              <a:rPr lang="zh-CN" altLang="en-US" dirty="0"/>
              <a:t>提供</a:t>
            </a:r>
            <a:r>
              <a:rPr lang="zh-CN" altLang="en-US" dirty="0">
                <a:solidFill>
                  <a:srgbClr val="FF0000"/>
                </a:solidFill>
              </a:rPr>
              <a:t>自助式影像处理和分析</a:t>
            </a:r>
            <a:endParaRPr lang="en-US" altLang="zh-CN" dirty="0">
              <a:solidFill>
                <a:srgbClr val="FF0000"/>
              </a:solidFill>
            </a:endParaRPr>
          </a:p>
          <a:p>
            <a:pPr lvl="1"/>
            <a:r>
              <a:rPr lang="zh-CN" altLang="zh-CN" dirty="0"/>
              <a:t>将复杂、专业的遥感模型部署到服务器</a:t>
            </a:r>
            <a:endParaRPr lang="en-US" altLang="zh-CN" dirty="0"/>
          </a:p>
          <a:p>
            <a:pPr lvl="1"/>
            <a:r>
              <a:rPr lang="zh-CN" altLang="en-US" dirty="0"/>
              <a:t>客户端</a:t>
            </a:r>
            <a:r>
              <a:rPr lang="zh-CN" altLang="zh-CN" dirty="0"/>
              <a:t>按需、在线获取影像信息</a:t>
            </a:r>
            <a:endParaRPr lang="en-US" altLang="zh-CN" dirty="0"/>
          </a:p>
          <a:p>
            <a:endParaRPr lang="en-US" altLang="zh-CN" dirty="0"/>
          </a:p>
          <a:p>
            <a:endParaRPr lang="zh-CN" altLang="en-US" dirty="0"/>
          </a:p>
        </p:txBody>
      </p:sp>
      <p:grpSp>
        <p:nvGrpSpPr>
          <p:cNvPr id="20" name="组合 19"/>
          <p:cNvGrpSpPr>
            <a:grpSpLocks noChangeAspect="1"/>
          </p:cNvGrpSpPr>
          <p:nvPr/>
        </p:nvGrpSpPr>
        <p:grpSpPr>
          <a:xfrm>
            <a:off x="7647018" y="1099495"/>
            <a:ext cx="3741954" cy="4518358"/>
            <a:chOff x="6210163" y="1245344"/>
            <a:chExt cx="3413092" cy="3940824"/>
          </a:xfrm>
        </p:grpSpPr>
        <p:pic>
          <p:nvPicPr>
            <p:cNvPr id="4" name="Picture 13" descr="ESE_iPad_image.png"/>
            <p:cNvPicPr>
              <a:picLocks noChangeAspect="1"/>
            </p:cNvPicPr>
            <p:nvPr/>
          </p:nvPicPr>
          <p:blipFill>
            <a:blip r:embed="rId2" cstate="print"/>
            <a:stretch>
              <a:fillRect/>
            </a:stretch>
          </p:blipFill>
          <p:spPr>
            <a:xfrm>
              <a:off x="6253002" y="3787133"/>
              <a:ext cx="1099957" cy="1399035"/>
            </a:xfrm>
            <a:prstGeom prst="rect">
              <a:avLst/>
            </a:prstGeom>
          </p:spPr>
        </p:pic>
        <p:pic>
          <p:nvPicPr>
            <p:cNvPr id="5" name="Picture 1" descr="PPT_Desktop_E3De_image.png"/>
            <p:cNvPicPr>
              <a:picLocks noChangeAspect="1"/>
            </p:cNvPicPr>
            <p:nvPr/>
          </p:nvPicPr>
          <p:blipFill>
            <a:blip r:embed="rId3" cstate="print"/>
            <a:stretch>
              <a:fillRect/>
            </a:stretch>
          </p:blipFill>
          <p:spPr>
            <a:xfrm>
              <a:off x="7545996" y="3629959"/>
              <a:ext cx="2077259" cy="1531249"/>
            </a:xfrm>
            <a:prstGeom prst="rect">
              <a:avLst/>
            </a:prstGeom>
          </p:spPr>
        </p:pic>
        <p:grpSp>
          <p:nvGrpSpPr>
            <p:cNvPr id="7" name="グループ化 31"/>
            <p:cNvGrpSpPr/>
            <p:nvPr/>
          </p:nvGrpSpPr>
          <p:grpSpPr>
            <a:xfrm>
              <a:off x="6210163" y="1245344"/>
              <a:ext cx="2724929" cy="1948976"/>
              <a:chOff x="3635896" y="2780928"/>
              <a:chExt cx="2724929" cy="1948976"/>
            </a:xfrm>
          </p:grpSpPr>
          <p:pic>
            <p:nvPicPr>
              <p:cNvPr id="8" name="Picture 19" descr="PPT_basic_cloud_icon.png"/>
              <p:cNvPicPr>
                <a:picLocks noChangeAspect="1"/>
              </p:cNvPicPr>
              <p:nvPr/>
            </p:nvPicPr>
            <p:blipFill>
              <a:blip r:embed="rId4" cstate="print"/>
              <a:stretch>
                <a:fillRect/>
              </a:stretch>
            </p:blipFill>
            <p:spPr>
              <a:xfrm>
                <a:off x="3635896" y="2780928"/>
                <a:ext cx="2724929" cy="1948976"/>
              </a:xfrm>
              <a:prstGeom prst="rect">
                <a:avLst/>
              </a:prstGeom>
            </p:spPr>
          </p:pic>
          <p:pic>
            <p:nvPicPr>
              <p:cNvPr id="9" name="Picture 17" descr="ESE_Server_Stack_image.png"/>
              <p:cNvPicPr>
                <a:picLocks noChangeAspect="1"/>
              </p:cNvPicPr>
              <p:nvPr/>
            </p:nvPicPr>
            <p:blipFill>
              <a:blip r:embed="rId5" cstate="print"/>
              <a:stretch>
                <a:fillRect/>
              </a:stretch>
            </p:blipFill>
            <p:spPr>
              <a:xfrm>
                <a:off x="4292530" y="3402182"/>
                <a:ext cx="883013" cy="900456"/>
              </a:xfrm>
              <a:prstGeom prst="rect">
                <a:avLst/>
              </a:prstGeom>
            </p:spPr>
          </p:pic>
          <p:pic>
            <p:nvPicPr>
              <p:cNvPr id="10" name="Picture 17" descr="ESE_Server_Stack_image.png"/>
              <p:cNvPicPr>
                <a:picLocks noChangeAspect="1"/>
              </p:cNvPicPr>
              <p:nvPr/>
            </p:nvPicPr>
            <p:blipFill>
              <a:blip r:embed="rId5" cstate="print"/>
              <a:stretch>
                <a:fillRect/>
              </a:stretch>
            </p:blipFill>
            <p:spPr>
              <a:xfrm>
                <a:off x="4976217" y="3390939"/>
                <a:ext cx="883013" cy="900456"/>
              </a:xfrm>
              <a:prstGeom prst="rect">
                <a:avLst/>
              </a:prstGeom>
            </p:spPr>
          </p:pic>
        </p:grpSp>
        <p:cxnSp>
          <p:nvCxnSpPr>
            <p:cNvPr id="12" name="Straight Arrow Connector 35"/>
            <p:cNvCxnSpPr>
              <a:cxnSpLocks/>
              <a:endCxn id="4" idx="0"/>
            </p:cNvCxnSpPr>
            <p:nvPr/>
          </p:nvCxnSpPr>
          <p:spPr>
            <a:xfrm flipH="1">
              <a:off x="6802981" y="3216931"/>
              <a:ext cx="245322" cy="570202"/>
            </a:xfrm>
            <a:prstGeom prst="straightConnector1">
              <a:avLst/>
            </a:prstGeom>
            <a:ln w="38100">
              <a:solidFill>
                <a:schemeClr val="accent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35"/>
            <p:cNvCxnSpPr>
              <a:cxnSpLocks/>
              <a:stCxn id="5" idx="0"/>
            </p:cNvCxnSpPr>
            <p:nvPr/>
          </p:nvCxnSpPr>
          <p:spPr>
            <a:xfrm flipH="1" flipV="1">
              <a:off x="7965997" y="3130451"/>
              <a:ext cx="618629" cy="499508"/>
            </a:xfrm>
            <a:prstGeom prst="straightConnector1">
              <a:avLst/>
            </a:prstGeom>
            <a:ln w="38100">
              <a:solidFill>
                <a:schemeClr val="accent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882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主题">
  <a:themeElements>
    <a:clrScheme name="自定义 1">
      <a:dk1>
        <a:srgbClr val="00206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D050"/>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2019ppt模板</Template>
  <TotalTime>6598</TotalTime>
  <Words>1304</Words>
  <Application>Microsoft Office PowerPoint</Application>
  <PresentationFormat>宽屏</PresentationFormat>
  <Paragraphs>215</Paragraphs>
  <Slides>22</Slides>
  <Notes>8</Notes>
  <HiddenSlides>0</HiddenSlides>
  <MMClips>2</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2" baseType="lpstr">
      <vt:lpstr>Roboto</vt:lpstr>
      <vt:lpstr>微软雅黑</vt:lpstr>
      <vt:lpstr>微软雅黑</vt:lpstr>
      <vt:lpstr>Arial</vt:lpstr>
      <vt:lpstr>Calibri</vt:lpstr>
      <vt:lpstr>Franklin Gothic Book</vt:lpstr>
      <vt:lpstr>Franklin Gothic Medium</vt:lpstr>
      <vt:lpstr>Wingdings</vt:lpstr>
      <vt:lpstr>2_Office 主题</vt:lpstr>
      <vt:lpstr>Visio</vt:lpstr>
      <vt:lpstr>ENVI Service Engine 企业级遥感平台</vt:lpstr>
      <vt:lpstr>目录</vt:lpstr>
      <vt:lpstr>遥感软件系统的发展</vt:lpstr>
      <vt:lpstr>ENVI遥感图像处理解决方案</vt:lpstr>
      <vt:lpstr>新一代企业级服务器遥感平台</vt:lpstr>
      <vt:lpstr>新一代企业级服务器遥感平台</vt:lpstr>
      <vt:lpstr>企业级遥感应用平台架构</vt:lpstr>
      <vt:lpstr>典型应用</vt:lpstr>
      <vt:lpstr>ENVI Services Engine服务器遥感软件应用模式</vt:lpstr>
      <vt:lpstr>高分应用共性技术与影像处理系统</vt:lpstr>
      <vt:lpstr>高分应用共性技术与影像处理系统展示</vt:lpstr>
      <vt:lpstr>高分应用共性技术与影像处理系统性能测试</vt:lpstr>
      <vt:lpstr>鄱阳湖流域生态气象遥感业务平台                                             ——合作单位：江西省气候中心</vt:lpstr>
      <vt:lpstr>面向对象的云储存影像共享服务</vt:lpstr>
      <vt:lpstr>鄱阳湖流域生态气象遥感业务平台                                                               ——合作单位：江西省气候中心</vt:lpstr>
      <vt:lpstr>ENVI Service Engine 在线体验中心</vt:lpstr>
      <vt:lpstr>平台部署</vt:lpstr>
      <vt:lpstr>平台环境要求</vt:lpstr>
      <vt:lpstr>平台部署方式【单机部署】 </vt:lpstr>
      <vt:lpstr>平台部署方式【集群部署】</vt:lpstr>
      <vt:lpstr>GSF 控制台</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Du Huijian</cp:lastModifiedBy>
  <cp:revision>908</cp:revision>
  <cp:lastPrinted>1601-01-01T00:00:00Z</cp:lastPrinted>
  <dcterms:created xsi:type="dcterms:W3CDTF">1601-01-01T00:00:00Z</dcterms:created>
  <dcterms:modified xsi:type="dcterms:W3CDTF">2022-11-21T02:43:25Z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